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2" r:id="rId3"/>
    <p:sldId id="281" r:id="rId4"/>
    <p:sldId id="283" r:id="rId5"/>
    <p:sldId id="306" r:id="rId6"/>
    <p:sldId id="291" r:id="rId7"/>
    <p:sldId id="293" r:id="rId8"/>
    <p:sldId id="294" r:id="rId9"/>
    <p:sldId id="295" r:id="rId10"/>
    <p:sldId id="297" r:id="rId11"/>
    <p:sldId id="299" r:id="rId12"/>
    <p:sldId id="300" r:id="rId13"/>
    <p:sldId id="302" r:id="rId14"/>
    <p:sldId id="301" r:id="rId15"/>
    <p:sldId id="296" r:id="rId16"/>
    <p:sldId id="292" r:id="rId17"/>
    <p:sldId id="288" r:id="rId18"/>
    <p:sldId id="289" r:id="rId19"/>
    <p:sldId id="290" r:id="rId20"/>
    <p:sldId id="303" r:id="rId21"/>
    <p:sldId id="304" r:id="rId22"/>
    <p:sldId id="310" r:id="rId23"/>
    <p:sldId id="315" r:id="rId24"/>
    <p:sldId id="314" r:id="rId25"/>
    <p:sldId id="316" r:id="rId26"/>
    <p:sldId id="320" r:id="rId27"/>
    <p:sldId id="317" r:id="rId28"/>
    <p:sldId id="307" r:id="rId29"/>
    <p:sldId id="308" r:id="rId30"/>
    <p:sldId id="309" r:id="rId31"/>
    <p:sldId id="312" r:id="rId32"/>
    <p:sldId id="313" r:id="rId33"/>
    <p:sldId id="321" r:id="rId34"/>
    <p:sldId id="322" r:id="rId35"/>
    <p:sldId id="311" r:id="rId36"/>
    <p:sldId id="329" r:id="rId37"/>
    <p:sldId id="335" r:id="rId38"/>
    <p:sldId id="336" r:id="rId39"/>
    <p:sldId id="337" r:id="rId40"/>
    <p:sldId id="338" r:id="rId41"/>
    <p:sldId id="339" r:id="rId42"/>
    <p:sldId id="340" r:id="rId43"/>
    <p:sldId id="341" r:id="rId44"/>
    <p:sldId id="334" r:id="rId45"/>
    <p:sldId id="324" r:id="rId46"/>
    <p:sldId id="326" r:id="rId47"/>
    <p:sldId id="327" r:id="rId48"/>
    <p:sldId id="328" r:id="rId49"/>
    <p:sldId id="330" r:id="rId50"/>
    <p:sldId id="331" r:id="rId51"/>
    <p:sldId id="332" r:id="rId52"/>
    <p:sldId id="333" r:id="rId53"/>
    <p:sldId id="344" r:id="rId54"/>
    <p:sldId id="346" r:id="rId55"/>
    <p:sldId id="345" r:id="rId56"/>
    <p:sldId id="323" r:id="rId57"/>
    <p:sldId id="342" r:id="rId58"/>
    <p:sldId id="343" r:id="rId59"/>
    <p:sldId id="350" r:id="rId60"/>
    <p:sldId id="347" r:id="rId61"/>
    <p:sldId id="348" r:id="rId62"/>
    <p:sldId id="353" r:id="rId63"/>
    <p:sldId id="354" r:id="rId64"/>
    <p:sldId id="349" r:id="rId65"/>
    <p:sldId id="351" r:id="rId66"/>
    <p:sldId id="352" r:id="rId67"/>
    <p:sldId id="355" r:id="rId68"/>
    <p:sldId id="359" r:id="rId69"/>
    <p:sldId id="362" r:id="rId70"/>
    <p:sldId id="357" r:id="rId71"/>
    <p:sldId id="358" r:id="rId72"/>
    <p:sldId id="356" r:id="rId73"/>
    <p:sldId id="360" r:id="rId74"/>
    <p:sldId id="361" r:id="rId75"/>
    <p:sldId id="363" r:id="rId76"/>
    <p:sldId id="366" r:id="rId77"/>
    <p:sldId id="367" r:id="rId78"/>
    <p:sldId id="368" r:id="rId79"/>
    <p:sldId id="369" r:id="rId80"/>
    <p:sldId id="370" r:id="rId81"/>
    <p:sldId id="372" r:id="rId82"/>
    <p:sldId id="374" r:id="rId83"/>
    <p:sldId id="375" r:id="rId84"/>
    <p:sldId id="373" r:id="rId85"/>
    <p:sldId id="376" r:id="rId86"/>
    <p:sldId id="377" r:id="rId87"/>
    <p:sldId id="378" r:id="rId88"/>
    <p:sldId id="380" r:id="rId89"/>
    <p:sldId id="381" r:id="rId90"/>
    <p:sldId id="379" r:id="rId91"/>
    <p:sldId id="364" r:id="rId92"/>
    <p:sldId id="365"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6" autoAdjust="0"/>
    <p:restoredTop sz="94660"/>
  </p:normalViewPr>
  <p:slideViewPr>
    <p:cSldViewPr snapToGrid="0">
      <p:cViewPr varScale="1">
        <p:scale>
          <a:sx n="111" d="100"/>
          <a:sy n="111" d="100"/>
        </p:scale>
        <p:origin x="55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a:prstGeom prst="rect">
            <a:avLst/>
          </a:prstGeo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a:prstGeom prst="rect">
            <a:avLst/>
          </a:prstGeo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a:prstGeom prst="rect">
            <a:avLst/>
          </a:prstGeo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a:prstGeom prst="rect">
            <a:avLst/>
          </a:prstGeo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a:prstGeom prst="rect">
            <a:avLst/>
          </a:prstGeo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a:prstGeom prst="rect">
            <a:avLst/>
          </a:prstGeo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18517"/>
            <a:ext cx="10364451" cy="1596177"/>
          </a:xfrm>
          <a:prstGeom prst="rect">
            <a:avLst/>
          </a:prstGeom>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a:prstGeom prst="rect">
            <a:avLst/>
          </a:prstGeo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18517"/>
            <a:ext cx="10364451" cy="1057883"/>
          </a:xfrm>
          <a:prstGeom prst="rect">
            <a:avLst/>
          </a:prstGeom>
        </p:spPr>
        <p:txBody>
          <a:bodyPr/>
          <a:lstStyle>
            <a:lvl1pPr>
              <a:defRPr b="1" cap="none">
                <a:solidFill>
                  <a:schemeClr val="accent1">
                    <a:lumMod val="75000"/>
                  </a:schemeClr>
                </a:solidFill>
              </a:defRPr>
            </a:lvl1pPr>
          </a:lstStyle>
          <a:p>
            <a:r>
              <a:rPr lang="en-US" dirty="0"/>
              <a:t>Click to edit Master title style</a:t>
            </a:r>
          </a:p>
        </p:txBody>
      </p:sp>
      <p:sp>
        <p:nvSpPr>
          <p:cNvPr id="12" name="Content Placeholder 2"/>
          <p:cNvSpPr>
            <a:spLocks noGrp="1"/>
          </p:cNvSpPr>
          <p:nvPr>
            <p:ph sz="quarter" idx="13" hasCustomPrompt="1"/>
          </p:nvPr>
        </p:nvSpPr>
        <p:spPr>
          <a:xfrm>
            <a:off x="913774" y="1854200"/>
            <a:ext cx="10363826" cy="3936999"/>
          </a:xfrm>
        </p:spPr>
        <p:txBody>
          <a:bodyPr/>
          <a:lstStyle>
            <a:lvl1pPr>
              <a:defRPr cap="none"/>
            </a:lvl1pPr>
            <a:lvl2pPr>
              <a:defRPr cap="none"/>
            </a:lvl2pPr>
            <a:lvl3pPr>
              <a:defRPr cap="none"/>
            </a:lvl3pPr>
            <a:lvl4pPr>
              <a:defRPr cap="none"/>
            </a:lvl4pPr>
            <a:lvl5pPr>
              <a:defRPr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a:prstGeom prst="rect">
            <a:avLst/>
          </a:prstGeo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a:prstGeom prst="rect">
            <a:avLst/>
          </a:prstGeo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18517"/>
            <a:ext cx="10364451" cy="159617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8/2/2024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a:prstGeom prst="rect">
            <a:avLst/>
          </a:prstGeo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a:prstGeom prst="rect">
            <a:avLst/>
          </a:prstGeo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67733" y="118532"/>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8/2/2024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DE" sz="8800" dirty="0" err="1">
                <a:solidFill>
                  <a:schemeClr val="accent2">
                    <a:lumMod val="50000"/>
                  </a:schemeClr>
                </a:solidFill>
              </a:rPr>
              <a:t>Algorithms</a:t>
            </a:r>
            <a:endParaRPr lang="en-US" sz="8800" dirty="0">
              <a:solidFill>
                <a:schemeClr val="accent2">
                  <a:lumMod val="50000"/>
                </a:schemeClr>
              </a:solidFill>
            </a:endParaRPr>
          </a:p>
        </p:txBody>
      </p:sp>
      <p:sp>
        <p:nvSpPr>
          <p:cNvPr id="5" name="Subtitle 4">
            <a:extLst>
              <a:ext uri="{FF2B5EF4-FFF2-40B4-BE49-F238E27FC236}">
                <a16:creationId xmlns:a16="http://schemas.microsoft.com/office/drawing/2014/main" id="{402E8665-50CB-D29A-2E58-6CDFA675BA8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6598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5ACA-09B3-1EDB-20D4-BBF84FBF3410}"/>
              </a:ext>
            </a:extLst>
          </p:cNvPr>
          <p:cNvSpPr>
            <a:spLocks noGrp="1"/>
          </p:cNvSpPr>
          <p:nvPr>
            <p:ph type="title"/>
          </p:nvPr>
        </p:nvSpPr>
        <p:spPr>
          <a:xfrm>
            <a:off x="913774" y="350662"/>
            <a:ext cx="10364451" cy="623687"/>
          </a:xfrm>
        </p:spPr>
        <p:txBody>
          <a:bodyPr/>
          <a:lstStyle/>
          <a:p>
            <a:r>
              <a:rPr lang="en-US" dirty="0"/>
              <a:t>Binary Search</a:t>
            </a:r>
          </a:p>
        </p:txBody>
      </p:sp>
      <p:pic>
        <p:nvPicPr>
          <p:cNvPr id="4" name="Picture 3" descr="A screenshot of a computer&#10;&#10;Description automatically generated">
            <a:extLst>
              <a:ext uri="{FF2B5EF4-FFF2-40B4-BE49-F238E27FC236}">
                <a16:creationId xmlns:a16="http://schemas.microsoft.com/office/drawing/2014/main" id="{15C9695F-890B-D95E-FE34-78B5CC54C116}"/>
              </a:ext>
            </a:extLst>
          </p:cNvPr>
          <p:cNvPicPr>
            <a:picLocks noChangeAspect="1"/>
          </p:cNvPicPr>
          <p:nvPr/>
        </p:nvPicPr>
        <p:blipFill>
          <a:blip r:embed="rId2"/>
          <a:stretch>
            <a:fillRect/>
          </a:stretch>
        </p:blipFill>
        <p:spPr>
          <a:xfrm>
            <a:off x="1347205" y="974349"/>
            <a:ext cx="9497588" cy="5066003"/>
          </a:xfrm>
          <a:prstGeom prst="rect">
            <a:avLst/>
          </a:prstGeom>
        </p:spPr>
      </p:pic>
    </p:spTree>
    <p:extLst>
      <p:ext uri="{BB962C8B-B14F-4D97-AF65-F5344CB8AC3E}">
        <p14:creationId xmlns:p14="http://schemas.microsoft.com/office/powerpoint/2010/main" val="874082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5ACA-09B3-1EDB-20D4-BBF84FBF3410}"/>
              </a:ext>
            </a:extLst>
          </p:cNvPr>
          <p:cNvSpPr>
            <a:spLocks noGrp="1"/>
          </p:cNvSpPr>
          <p:nvPr>
            <p:ph type="title"/>
          </p:nvPr>
        </p:nvSpPr>
        <p:spPr>
          <a:xfrm>
            <a:off x="913774" y="350662"/>
            <a:ext cx="10364451" cy="623687"/>
          </a:xfrm>
        </p:spPr>
        <p:txBody>
          <a:bodyPr/>
          <a:lstStyle/>
          <a:p>
            <a:r>
              <a:rPr lang="en-US" dirty="0"/>
              <a:t>Binary Search</a:t>
            </a:r>
          </a:p>
        </p:txBody>
      </p:sp>
      <p:pic>
        <p:nvPicPr>
          <p:cNvPr id="4" name="Picture 3" descr="A screenshot of a computer&#10;&#10;Description automatically generated">
            <a:extLst>
              <a:ext uri="{FF2B5EF4-FFF2-40B4-BE49-F238E27FC236}">
                <a16:creationId xmlns:a16="http://schemas.microsoft.com/office/drawing/2014/main" id="{5402EAD8-E113-E6F6-354F-861963B1E33A}"/>
              </a:ext>
            </a:extLst>
          </p:cNvPr>
          <p:cNvPicPr>
            <a:picLocks noChangeAspect="1"/>
          </p:cNvPicPr>
          <p:nvPr/>
        </p:nvPicPr>
        <p:blipFill>
          <a:blip r:embed="rId2"/>
          <a:stretch>
            <a:fillRect/>
          </a:stretch>
        </p:blipFill>
        <p:spPr>
          <a:xfrm>
            <a:off x="1409998" y="974349"/>
            <a:ext cx="9372002" cy="5150463"/>
          </a:xfrm>
          <a:prstGeom prst="rect">
            <a:avLst/>
          </a:prstGeom>
        </p:spPr>
      </p:pic>
    </p:spTree>
    <p:extLst>
      <p:ext uri="{BB962C8B-B14F-4D97-AF65-F5344CB8AC3E}">
        <p14:creationId xmlns:p14="http://schemas.microsoft.com/office/powerpoint/2010/main" val="2519847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5ACA-09B3-1EDB-20D4-BBF84FBF3410}"/>
              </a:ext>
            </a:extLst>
          </p:cNvPr>
          <p:cNvSpPr>
            <a:spLocks noGrp="1"/>
          </p:cNvSpPr>
          <p:nvPr>
            <p:ph type="title"/>
          </p:nvPr>
        </p:nvSpPr>
        <p:spPr>
          <a:xfrm>
            <a:off x="913774" y="350662"/>
            <a:ext cx="10364451" cy="623687"/>
          </a:xfrm>
        </p:spPr>
        <p:txBody>
          <a:bodyPr/>
          <a:lstStyle/>
          <a:p>
            <a:r>
              <a:rPr lang="en-US" dirty="0"/>
              <a:t>Binary Search</a:t>
            </a:r>
          </a:p>
        </p:txBody>
      </p:sp>
      <p:pic>
        <p:nvPicPr>
          <p:cNvPr id="4" name="Picture 3" descr="A screenshot of a computer&#10;&#10;Description automatically generated">
            <a:extLst>
              <a:ext uri="{FF2B5EF4-FFF2-40B4-BE49-F238E27FC236}">
                <a16:creationId xmlns:a16="http://schemas.microsoft.com/office/drawing/2014/main" id="{F3B0E06E-9757-34A7-F0C7-1AB417037B20}"/>
              </a:ext>
            </a:extLst>
          </p:cNvPr>
          <p:cNvPicPr>
            <a:picLocks noChangeAspect="1"/>
          </p:cNvPicPr>
          <p:nvPr/>
        </p:nvPicPr>
        <p:blipFill>
          <a:blip r:embed="rId2"/>
          <a:stretch>
            <a:fillRect/>
          </a:stretch>
        </p:blipFill>
        <p:spPr>
          <a:xfrm>
            <a:off x="1448923" y="974349"/>
            <a:ext cx="9294152" cy="5099126"/>
          </a:xfrm>
          <a:prstGeom prst="rect">
            <a:avLst/>
          </a:prstGeom>
        </p:spPr>
      </p:pic>
    </p:spTree>
    <p:extLst>
      <p:ext uri="{BB962C8B-B14F-4D97-AF65-F5344CB8AC3E}">
        <p14:creationId xmlns:p14="http://schemas.microsoft.com/office/powerpoint/2010/main" val="2725180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5ACA-09B3-1EDB-20D4-BBF84FBF3410}"/>
              </a:ext>
            </a:extLst>
          </p:cNvPr>
          <p:cNvSpPr>
            <a:spLocks noGrp="1"/>
          </p:cNvSpPr>
          <p:nvPr>
            <p:ph type="title"/>
          </p:nvPr>
        </p:nvSpPr>
        <p:spPr>
          <a:xfrm>
            <a:off x="913774" y="350662"/>
            <a:ext cx="10364451" cy="623687"/>
          </a:xfrm>
        </p:spPr>
        <p:txBody>
          <a:bodyPr/>
          <a:lstStyle/>
          <a:p>
            <a:r>
              <a:rPr lang="en-US" dirty="0"/>
              <a:t>Binary Search</a:t>
            </a:r>
          </a:p>
        </p:txBody>
      </p:sp>
      <p:pic>
        <p:nvPicPr>
          <p:cNvPr id="4" name="Picture 3" descr="A screenshot of a computer&#10;&#10;Description automatically generated">
            <a:extLst>
              <a:ext uri="{FF2B5EF4-FFF2-40B4-BE49-F238E27FC236}">
                <a16:creationId xmlns:a16="http://schemas.microsoft.com/office/drawing/2014/main" id="{371A73F5-E92B-F124-8895-A50A8DBF724E}"/>
              </a:ext>
            </a:extLst>
          </p:cNvPr>
          <p:cNvPicPr>
            <a:picLocks noChangeAspect="1"/>
          </p:cNvPicPr>
          <p:nvPr/>
        </p:nvPicPr>
        <p:blipFill>
          <a:blip r:embed="rId2"/>
          <a:stretch>
            <a:fillRect/>
          </a:stretch>
        </p:blipFill>
        <p:spPr>
          <a:xfrm>
            <a:off x="1388731" y="974349"/>
            <a:ext cx="9414538" cy="5126098"/>
          </a:xfrm>
          <a:prstGeom prst="rect">
            <a:avLst/>
          </a:prstGeom>
        </p:spPr>
      </p:pic>
    </p:spTree>
    <p:extLst>
      <p:ext uri="{BB962C8B-B14F-4D97-AF65-F5344CB8AC3E}">
        <p14:creationId xmlns:p14="http://schemas.microsoft.com/office/powerpoint/2010/main" val="2173240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5ACA-09B3-1EDB-20D4-BBF84FBF3410}"/>
              </a:ext>
            </a:extLst>
          </p:cNvPr>
          <p:cNvSpPr>
            <a:spLocks noGrp="1"/>
          </p:cNvSpPr>
          <p:nvPr>
            <p:ph type="title"/>
          </p:nvPr>
        </p:nvSpPr>
        <p:spPr>
          <a:xfrm>
            <a:off x="913774" y="350662"/>
            <a:ext cx="10364451" cy="623687"/>
          </a:xfrm>
        </p:spPr>
        <p:txBody>
          <a:bodyPr/>
          <a:lstStyle/>
          <a:p>
            <a:r>
              <a:rPr lang="en-US" dirty="0"/>
              <a:t>Binary Search</a:t>
            </a:r>
          </a:p>
        </p:txBody>
      </p:sp>
      <p:pic>
        <p:nvPicPr>
          <p:cNvPr id="4" name="Picture 3" descr="A screenshot of a computer&#10;&#10;Description automatically generated">
            <a:extLst>
              <a:ext uri="{FF2B5EF4-FFF2-40B4-BE49-F238E27FC236}">
                <a16:creationId xmlns:a16="http://schemas.microsoft.com/office/drawing/2014/main" id="{AD5C26F2-D2C1-2CBE-666D-45554E8A4896}"/>
              </a:ext>
            </a:extLst>
          </p:cNvPr>
          <p:cNvPicPr>
            <a:picLocks noChangeAspect="1"/>
          </p:cNvPicPr>
          <p:nvPr/>
        </p:nvPicPr>
        <p:blipFill>
          <a:blip r:embed="rId2"/>
          <a:stretch>
            <a:fillRect/>
          </a:stretch>
        </p:blipFill>
        <p:spPr>
          <a:xfrm>
            <a:off x="1361759" y="974349"/>
            <a:ext cx="9468479" cy="5123794"/>
          </a:xfrm>
          <a:prstGeom prst="rect">
            <a:avLst/>
          </a:prstGeom>
        </p:spPr>
      </p:pic>
    </p:spTree>
    <p:extLst>
      <p:ext uri="{BB962C8B-B14F-4D97-AF65-F5344CB8AC3E}">
        <p14:creationId xmlns:p14="http://schemas.microsoft.com/office/powerpoint/2010/main" val="168462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5ACA-09B3-1EDB-20D4-BBF84FBF3410}"/>
              </a:ext>
            </a:extLst>
          </p:cNvPr>
          <p:cNvSpPr>
            <a:spLocks noGrp="1"/>
          </p:cNvSpPr>
          <p:nvPr>
            <p:ph type="title"/>
          </p:nvPr>
        </p:nvSpPr>
        <p:spPr>
          <a:xfrm>
            <a:off x="913774" y="350662"/>
            <a:ext cx="10364451" cy="623687"/>
          </a:xfrm>
        </p:spPr>
        <p:txBody>
          <a:bodyPr/>
          <a:lstStyle/>
          <a:p>
            <a:r>
              <a:rPr lang="en-US" dirty="0"/>
              <a:t>Binary Search</a:t>
            </a:r>
          </a:p>
        </p:txBody>
      </p:sp>
      <p:pic>
        <p:nvPicPr>
          <p:cNvPr id="4" name="Picture 3" descr="A screenshot of a computer&#10;&#10;Description automatically generated">
            <a:extLst>
              <a:ext uri="{FF2B5EF4-FFF2-40B4-BE49-F238E27FC236}">
                <a16:creationId xmlns:a16="http://schemas.microsoft.com/office/drawing/2014/main" id="{7C96508B-F25B-9777-C1C8-C71F8FB3035F}"/>
              </a:ext>
            </a:extLst>
          </p:cNvPr>
          <p:cNvPicPr>
            <a:picLocks noChangeAspect="1"/>
          </p:cNvPicPr>
          <p:nvPr/>
        </p:nvPicPr>
        <p:blipFill>
          <a:blip r:embed="rId2"/>
          <a:stretch>
            <a:fillRect/>
          </a:stretch>
        </p:blipFill>
        <p:spPr>
          <a:xfrm>
            <a:off x="1421032" y="974349"/>
            <a:ext cx="9349933" cy="5151629"/>
          </a:xfrm>
          <a:prstGeom prst="rect">
            <a:avLst/>
          </a:prstGeom>
        </p:spPr>
      </p:pic>
    </p:spTree>
    <p:extLst>
      <p:ext uri="{BB962C8B-B14F-4D97-AF65-F5344CB8AC3E}">
        <p14:creationId xmlns:p14="http://schemas.microsoft.com/office/powerpoint/2010/main" val="1796101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185D-73DC-953A-AF5A-71A4E5C260FE}"/>
              </a:ext>
            </a:extLst>
          </p:cNvPr>
          <p:cNvSpPr>
            <a:spLocks noGrp="1"/>
          </p:cNvSpPr>
          <p:nvPr>
            <p:ph type="title"/>
          </p:nvPr>
        </p:nvSpPr>
        <p:spPr>
          <a:xfrm>
            <a:off x="913149" y="506374"/>
            <a:ext cx="10364451" cy="701325"/>
          </a:xfrm>
        </p:spPr>
        <p:txBody>
          <a:bodyPr/>
          <a:lstStyle/>
          <a:p>
            <a:r>
              <a:rPr lang="en-US" dirty="0"/>
              <a:t>Two Sums Problem</a:t>
            </a:r>
          </a:p>
        </p:txBody>
      </p:sp>
      <p:pic>
        <p:nvPicPr>
          <p:cNvPr id="7" name="Picture 6" descr="A graph of a function&#10;&#10;Description automatically generated">
            <a:extLst>
              <a:ext uri="{FF2B5EF4-FFF2-40B4-BE49-F238E27FC236}">
                <a16:creationId xmlns:a16="http://schemas.microsoft.com/office/drawing/2014/main" id="{7A5F7981-6FF1-B3EB-4E8B-39B822246F65}"/>
              </a:ext>
            </a:extLst>
          </p:cNvPr>
          <p:cNvPicPr>
            <a:picLocks noChangeAspect="1"/>
          </p:cNvPicPr>
          <p:nvPr/>
        </p:nvPicPr>
        <p:blipFill>
          <a:blip r:embed="rId2"/>
          <a:stretch>
            <a:fillRect/>
          </a:stretch>
        </p:blipFill>
        <p:spPr>
          <a:xfrm>
            <a:off x="3598995" y="1207699"/>
            <a:ext cx="4992758" cy="4635335"/>
          </a:xfrm>
          <a:prstGeom prst="rect">
            <a:avLst/>
          </a:prstGeom>
        </p:spPr>
      </p:pic>
    </p:spTree>
    <p:extLst>
      <p:ext uri="{BB962C8B-B14F-4D97-AF65-F5344CB8AC3E}">
        <p14:creationId xmlns:p14="http://schemas.microsoft.com/office/powerpoint/2010/main" val="2846420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6406-D52B-D3FE-5FD3-11A7E3F95E10}"/>
              </a:ext>
            </a:extLst>
          </p:cNvPr>
          <p:cNvSpPr>
            <a:spLocks noGrp="1"/>
          </p:cNvSpPr>
          <p:nvPr>
            <p:ph type="title"/>
          </p:nvPr>
        </p:nvSpPr>
        <p:spPr>
          <a:xfrm>
            <a:off x="913774" y="515001"/>
            <a:ext cx="10364451" cy="744456"/>
          </a:xfrm>
        </p:spPr>
        <p:txBody>
          <a:bodyPr/>
          <a:lstStyle/>
          <a:p>
            <a:r>
              <a:rPr lang="en-US" dirty="0"/>
              <a:t>Algorithms Complexity</a:t>
            </a:r>
          </a:p>
        </p:txBody>
      </p:sp>
      <p:pic>
        <p:nvPicPr>
          <p:cNvPr id="1026" name="Picture 2">
            <a:extLst>
              <a:ext uri="{FF2B5EF4-FFF2-40B4-BE49-F238E27FC236}">
                <a16:creationId xmlns:a16="http://schemas.microsoft.com/office/drawing/2014/main" id="{8D50CDFA-37E6-8067-7A4A-34916E475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820" y="1354151"/>
            <a:ext cx="5132358" cy="541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9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6406-D52B-D3FE-5FD3-11A7E3F95E10}"/>
              </a:ext>
            </a:extLst>
          </p:cNvPr>
          <p:cNvSpPr>
            <a:spLocks noGrp="1"/>
          </p:cNvSpPr>
          <p:nvPr>
            <p:ph type="title"/>
          </p:nvPr>
        </p:nvSpPr>
        <p:spPr>
          <a:xfrm>
            <a:off x="913773" y="454616"/>
            <a:ext cx="10364451" cy="744456"/>
          </a:xfrm>
        </p:spPr>
        <p:txBody>
          <a:bodyPr/>
          <a:lstStyle/>
          <a:p>
            <a:r>
              <a:rPr lang="en-US" dirty="0"/>
              <a:t>Common order-of-growth Classifications</a:t>
            </a:r>
          </a:p>
        </p:txBody>
      </p:sp>
      <p:pic>
        <p:nvPicPr>
          <p:cNvPr id="5" name="Picture 4" descr="A screenshot of a computer code&#10;&#10;Description automatically generated">
            <a:extLst>
              <a:ext uri="{FF2B5EF4-FFF2-40B4-BE49-F238E27FC236}">
                <a16:creationId xmlns:a16="http://schemas.microsoft.com/office/drawing/2014/main" id="{1DC097A2-CBAD-FE17-376D-5C279E0819CD}"/>
              </a:ext>
            </a:extLst>
          </p:cNvPr>
          <p:cNvPicPr>
            <a:picLocks noChangeAspect="1"/>
          </p:cNvPicPr>
          <p:nvPr/>
        </p:nvPicPr>
        <p:blipFill>
          <a:blip r:embed="rId2"/>
          <a:stretch>
            <a:fillRect/>
          </a:stretch>
        </p:blipFill>
        <p:spPr>
          <a:xfrm>
            <a:off x="2211422" y="1039629"/>
            <a:ext cx="7769151" cy="5749360"/>
          </a:xfrm>
          <a:prstGeom prst="rect">
            <a:avLst/>
          </a:prstGeom>
        </p:spPr>
      </p:pic>
    </p:spTree>
    <p:extLst>
      <p:ext uri="{BB962C8B-B14F-4D97-AF65-F5344CB8AC3E}">
        <p14:creationId xmlns:p14="http://schemas.microsoft.com/office/powerpoint/2010/main" val="2399583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6406-D52B-D3FE-5FD3-11A7E3F95E10}"/>
              </a:ext>
            </a:extLst>
          </p:cNvPr>
          <p:cNvSpPr>
            <a:spLocks noGrp="1"/>
          </p:cNvSpPr>
          <p:nvPr>
            <p:ph type="title"/>
          </p:nvPr>
        </p:nvSpPr>
        <p:spPr>
          <a:xfrm>
            <a:off x="913774" y="515001"/>
            <a:ext cx="10364451" cy="744456"/>
          </a:xfrm>
        </p:spPr>
        <p:txBody>
          <a:bodyPr/>
          <a:lstStyle/>
          <a:p>
            <a:r>
              <a:rPr lang="en-US" dirty="0"/>
              <a:t>Merge Sort</a:t>
            </a:r>
          </a:p>
        </p:txBody>
      </p:sp>
      <p:sp>
        <p:nvSpPr>
          <p:cNvPr id="3" name="Content Placeholder 2">
            <a:extLst>
              <a:ext uri="{FF2B5EF4-FFF2-40B4-BE49-F238E27FC236}">
                <a16:creationId xmlns:a16="http://schemas.microsoft.com/office/drawing/2014/main" id="{1F8F191C-1202-CDC1-7685-C1D8CC7D8567}"/>
              </a:ext>
            </a:extLst>
          </p:cNvPr>
          <p:cNvSpPr>
            <a:spLocks noGrp="1"/>
          </p:cNvSpPr>
          <p:nvPr>
            <p:ph sz="quarter" idx="13"/>
          </p:nvPr>
        </p:nvSpPr>
        <p:spPr>
          <a:xfrm>
            <a:off x="913774" y="1380226"/>
            <a:ext cx="10524852" cy="4962773"/>
          </a:xfrm>
        </p:spPr>
        <p:txBody>
          <a:bodyPr>
            <a:normAutofit/>
          </a:bodyPr>
          <a:lstStyle/>
          <a:p>
            <a:pPr marL="0" indent="0">
              <a:buNone/>
            </a:pPr>
            <a:r>
              <a:rPr lang="en-US" sz="2400" b="0" i="0" dirty="0">
                <a:solidFill>
                  <a:srgbClr val="005392"/>
                </a:solidFill>
                <a:effectLst/>
                <a:latin typeface="Cambria Math" panose="02040503050406030204" pitchFamily="18" charset="0"/>
                <a:ea typeface="Cambria Math" panose="02040503050406030204" pitchFamily="18" charset="0"/>
              </a:rPr>
              <a:t>Basic plan:</a:t>
            </a:r>
          </a:p>
          <a:p>
            <a:pPr marL="457200" lvl="1" indent="0">
              <a:buNone/>
            </a:pPr>
            <a:r>
              <a:rPr lang="en-US" sz="2200" b="0" i="0" dirty="0">
                <a:solidFill>
                  <a:srgbClr val="000000"/>
                </a:solidFill>
                <a:effectLst/>
                <a:latin typeface="Cambria Math" panose="02040503050406030204" pitchFamily="18" charset="0"/>
                <a:ea typeface="Cambria Math" panose="02040503050406030204" pitchFamily="18" charset="0"/>
              </a:rPr>
              <a:t>・ Divide array into two halves.</a:t>
            </a:r>
            <a:br>
              <a:rPr lang="en-US" sz="2200" b="0" i="0" dirty="0">
                <a:solidFill>
                  <a:srgbClr val="000000"/>
                </a:solidFill>
                <a:effectLst/>
                <a:latin typeface="Cambria Math" panose="02040503050406030204" pitchFamily="18" charset="0"/>
                <a:ea typeface="Cambria Math" panose="02040503050406030204" pitchFamily="18" charset="0"/>
              </a:rPr>
            </a:br>
            <a:r>
              <a:rPr lang="en-US" sz="2200" b="0" i="0" dirty="0">
                <a:solidFill>
                  <a:srgbClr val="000000"/>
                </a:solidFill>
                <a:effectLst/>
                <a:latin typeface="Cambria Math" panose="02040503050406030204" pitchFamily="18" charset="0"/>
                <a:ea typeface="Cambria Math" panose="02040503050406030204" pitchFamily="18" charset="0"/>
              </a:rPr>
              <a:t>・ </a:t>
            </a:r>
            <a:r>
              <a:rPr lang="en-US" sz="2200" b="0" i="0" dirty="0">
                <a:solidFill>
                  <a:srgbClr val="96231F"/>
                </a:solidFill>
                <a:effectLst/>
                <a:latin typeface="Cambria Math" panose="02040503050406030204" pitchFamily="18" charset="0"/>
                <a:ea typeface="Cambria Math" panose="02040503050406030204" pitchFamily="18" charset="0"/>
              </a:rPr>
              <a:t>Recursively </a:t>
            </a:r>
            <a:r>
              <a:rPr lang="en-US" sz="2200" b="0" i="0" dirty="0">
                <a:solidFill>
                  <a:srgbClr val="000000"/>
                </a:solidFill>
                <a:effectLst/>
                <a:latin typeface="Cambria Math" panose="02040503050406030204" pitchFamily="18" charset="0"/>
                <a:ea typeface="Cambria Math" panose="02040503050406030204" pitchFamily="18" charset="0"/>
              </a:rPr>
              <a:t>sort each half.</a:t>
            </a:r>
            <a:br>
              <a:rPr lang="en-US" sz="2200" b="0" i="0" dirty="0">
                <a:solidFill>
                  <a:srgbClr val="000000"/>
                </a:solidFill>
                <a:effectLst/>
                <a:latin typeface="Cambria Math" panose="02040503050406030204" pitchFamily="18" charset="0"/>
                <a:ea typeface="Cambria Math" panose="02040503050406030204" pitchFamily="18" charset="0"/>
              </a:rPr>
            </a:br>
            <a:r>
              <a:rPr lang="en-US" sz="2200" b="0" i="0" dirty="0">
                <a:solidFill>
                  <a:srgbClr val="000000"/>
                </a:solidFill>
                <a:effectLst/>
                <a:latin typeface="Cambria Math" panose="02040503050406030204" pitchFamily="18" charset="0"/>
                <a:ea typeface="Cambria Math" panose="02040503050406030204" pitchFamily="18" charset="0"/>
              </a:rPr>
              <a:t>・ Merge two halves.</a:t>
            </a:r>
            <a:r>
              <a:rPr lang="en-US" sz="2600" dirty="0">
                <a:latin typeface="Cambria Math" panose="02040503050406030204" pitchFamily="18" charset="0"/>
                <a:ea typeface="Cambria Math" panose="02040503050406030204" pitchFamily="18" charset="0"/>
              </a:rPr>
              <a:t> </a:t>
            </a:r>
            <a:br>
              <a:rPr lang="en-US" sz="2600" dirty="0">
                <a:latin typeface="Cambria Math" panose="02040503050406030204" pitchFamily="18" charset="0"/>
                <a:ea typeface="Cambria Math" panose="02040503050406030204" pitchFamily="18" charset="0"/>
              </a:rPr>
            </a:br>
            <a:endParaRPr lang="en-US" sz="2600" dirty="0">
              <a:latin typeface="Cambria Math" panose="02040503050406030204" pitchFamily="18" charset="0"/>
              <a:ea typeface="Cambria Math" panose="02040503050406030204" pitchFamily="18" charset="0"/>
            </a:endParaRPr>
          </a:p>
        </p:txBody>
      </p:sp>
      <p:pic>
        <p:nvPicPr>
          <p:cNvPr id="5" name="Picture 4" descr="A close up of a word&#10;&#10;Description automatically generated">
            <a:extLst>
              <a:ext uri="{FF2B5EF4-FFF2-40B4-BE49-F238E27FC236}">
                <a16:creationId xmlns:a16="http://schemas.microsoft.com/office/drawing/2014/main" id="{D12F25F9-3573-D70E-638B-2D3B2EA1F162}"/>
              </a:ext>
            </a:extLst>
          </p:cNvPr>
          <p:cNvPicPr>
            <a:picLocks noChangeAspect="1"/>
          </p:cNvPicPr>
          <p:nvPr/>
        </p:nvPicPr>
        <p:blipFill>
          <a:blip r:embed="rId2"/>
          <a:stretch>
            <a:fillRect/>
          </a:stretch>
        </p:blipFill>
        <p:spPr>
          <a:xfrm>
            <a:off x="1809278" y="3429000"/>
            <a:ext cx="8573444" cy="2488162"/>
          </a:xfrm>
          <a:prstGeom prst="rect">
            <a:avLst/>
          </a:prstGeom>
        </p:spPr>
      </p:pic>
    </p:spTree>
    <p:extLst>
      <p:ext uri="{BB962C8B-B14F-4D97-AF65-F5344CB8AC3E}">
        <p14:creationId xmlns:p14="http://schemas.microsoft.com/office/powerpoint/2010/main" val="420724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D93D-D87D-FC70-4DCD-26790DEC5E35}"/>
              </a:ext>
            </a:extLst>
          </p:cNvPr>
          <p:cNvSpPr>
            <a:spLocks noGrp="1"/>
          </p:cNvSpPr>
          <p:nvPr>
            <p:ph type="title"/>
          </p:nvPr>
        </p:nvSpPr>
        <p:spPr>
          <a:xfrm>
            <a:off x="913771" y="348143"/>
            <a:ext cx="10364451" cy="640940"/>
          </a:xfrm>
        </p:spPr>
        <p:txBody>
          <a:bodyPr/>
          <a:lstStyle/>
          <a:p>
            <a:r>
              <a:rPr lang="en-US" dirty="0"/>
              <a:t>Why Learn Algorithms? (Sorting Problem)</a:t>
            </a:r>
          </a:p>
        </p:txBody>
      </p:sp>
      <p:pic>
        <p:nvPicPr>
          <p:cNvPr id="4" name="Visualization of 24 Sorting Algorithms In 2 Minutes">
            <a:hlinkClick r:id="" action="ppaction://media"/>
            <a:extLst>
              <a:ext uri="{FF2B5EF4-FFF2-40B4-BE49-F238E27FC236}">
                <a16:creationId xmlns:a16="http://schemas.microsoft.com/office/drawing/2014/main" id="{67C49409-1900-1441-3E24-7E17B9524442}"/>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193444" y="991853"/>
            <a:ext cx="9805107" cy="5515234"/>
          </a:xfrm>
        </p:spPr>
      </p:pic>
    </p:spTree>
    <p:extLst>
      <p:ext uri="{BB962C8B-B14F-4D97-AF65-F5344CB8AC3E}">
        <p14:creationId xmlns:p14="http://schemas.microsoft.com/office/powerpoint/2010/main" val="247310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5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6406-D52B-D3FE-5FD3-11A7E3F95E10}"/>
              </a:ext>
            </a:extLst>
          </p:cNvPr>
          <p:cNvSpPr>
            <a:spLocks noGrp="1"/>
          </p:cNvSpPr>
          <p:nvPr>
            <p:ph type="title"/>
          </p:nvPr>
        </p:nvSpPr>
        <p:spPr>
          <a:xfrm>
            <a:off x="913773" y="302565"/>
            <a:ext cx="10364451" cy="744456"/>
          </a:xfrm>
        </p:spPr>
        <p:txBody>
          <a:bodyPr/>
          <a:lstStyle/>
          <a:p>
            <a:r>
              <a:rPr lang="en-US" dirty="0"/>
              <a:t>Merging Demo</a:t>
            </a:r>
          </a:p>
        </p:txBody>
      </p:sp>
      <p:pic>
        <p:nvPicPr>
          <p:cNvPr id="4" name="22DemoMerge">
            <a:hlinkClick r:id="" action="ppaction://media"/>
            <a:extLst>
              <a:ext uri="{FF2B5EF4-FFF2-40B4-BE49-F238E27FC236}">
                <a16:creationId xmlns:a16="http://schemas.microsoft.com/office/drawing/2014/main" id="{43A72E99-C355-90A5-580E-3AB92D4EE8B6}"/>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2097436" y="927489"/>
            <a:ext cx="7997127" cy="5415510"/>
          </a:xfrm>
        </p:spPr>
      </p:pic>
    </p:spTree>
    <p:extLst>
      <p:ext uri="{BB962C8B-B14F-4D97-AF65-F5344CB8AC3E}">
        <p14:creationId xmlns:p14="http://schemas.microsoft.com/office/powerpoint/2010/main" val="32192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6406-D52B-D3FE-5FD3-11A7E3F95E10}"/>
              </a:ext>
            </a:extLst>
          </p:cNvPr>
          <p:cNvSpPr>
            <a:spLocks noGrp="1"/>
          </p:cNvSpPr>
          <p:nvPr>
            <p:ph type="title"/>
          </p:nvPr>
        </p:nvSpPr>
        <p:spPr>
          <a:xfrm>
            <a:off x="913774" y="515001"/>
            <a:ext cx="10364451" cy="744456"/>
          </a:xfrm>
        </p:spPr>
        <p:txBody>
          <a:bodyPr/>
          <a:lstStyle/>
          <a:p>
            <a:r>
              <a:rPr lang="en-US" dirty="0"/>
              <a:t>Divide-and-Conquer Recurrence</a:t>
            </a:r>
          </a:p>
        </p:txBody>
      </p:sp>
      <p:pic>
        <p:nvPicPr>
          <p:cNvPr id="5" name="Picture 4" descr="A diagram of a tree&#10;&#10;Description automatically generated">
            <a:extLst>
              <a:ext uri="{FF2B5EF4-FFF2-40B4-BE49-F238E27FC236}">
                <a16:creationId xmlns:a16="http://schemas.microsoft.com/office/drawing/2014/main" id="{89C09303-F480-D7C7-0F79-80281179F0BD}"/>
              </a:ext>
            </a:extLst>
          </p:cNvPr>
          <p:cNvPicPr>
            <a:picLocks noChangeAspect="1"/>
          </p:cNvPicPr>
          <p:nvPr/>
        </p:nvPicPr>
        <p:blipFill>
          <a:blip r:embed="rId2"/>
          <a:stretch>
            <a:fillRect/>
          </a:stretch>
        </p:blipFill>
        <p:spPr>
          <a:xfrm>
            <a:off x="1241237" y="1188223"/>
            <a:ext cx="9709526" cy="5154776"/>
          </a:xfrm>
          <a:prstGeom prst="rect">
            <a:avLst/>
          </a:prstGeom>
        </p:spPr>
      </p:pic>
    </p:spTree>
    <p:extLst>
      <p:ext uri="{BB962C8B-B14F-4D97-AF65-F5344CB8AC3E}">
        <p14:creationId xmlns:p14="http://schemas.microsoft.com/office/powerpoint/2010/main" val="1602539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data structure&#10;&#10;Description automatically generated">
            <a:extLst>
              <a:ext uri="{FF2B5EF4-FFF2-40B4-BE49-F238E27FC236}">
                <a16:creationId xmlns:a16="http://schemas.microsoft.com/office/drawing/2014/main" id="{1C618986-47C8-36AA-512E-B2FDBF50A020}"/>
              </a:ext>
            </a:extLst>
          </p:cNvPr>
          <p:cNvPicPr>
            <a:picLocks noChangeAspect="1"/>
          </p:cNvPicPr>
          <p:nvPr/>
        </p:nvPicPr>
        <p:blipFill>
          <a:blip r:embed="rId2"/>
          <a:stretch>
            <a:fillRect/>
          </a:stretch>
        </p:blipFill>
        <p:spPr>
          <a:xfrm>
            <a:off x="1696528" y="825391"/>
            <a:ext cx="8798944" cy="5207217"/>
          </a:xfrm>
          <a:prstGeom prst="rect">
            <a:avLst/>
          </a:prstGeom>
        </p:spPr>
      </p:pic>
    </p:spTree>
    <p:extLst>
      <p:ext uri="{BB962C8B-B14F-4D97-AF65-F5344CB8AC3E}">
        <p14:creationId xmlns:p14="http://schemas.microsoft.com/office/powerpoint/2010/main" val="2099417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560811"/>
            <a:ext cx="10364451" cy="589181"/>
          </a:xfrm>
        </p:spPr>
        <p:txBody>
          <a:bodyPr/>
          <a:lstStyle/>
          <a:p>
            <a:r>
              <a:rPr lang="en-US" dirty="0"/>
              <a:t>Linked Lists</a:t>
            </a:r>
          </a:p>
        </p:txBody>
      </p:sp>
      <p:pic>
        <p:nvPicPr>
          <p:cNvPr id="5" name="Picture 4" descr="A diagram of a computer code&#10;&#10;Description automatically generated">
            <a:extLst>
              <a:ext uri="{FF2B5EF4-FFF2-40B4-BE49-F238E27FC236}">
                <a16:creationId xmlns:a16="http://schemas.microsoft.com/office/drawing/2014/main" id="{EAC1EB46-1EF5-F961-89A9-9AF64106D020}"/>
              </a:ext>
            </a:extLst>
          </p:cNvPr>
          <p:cNvPicPr>
            <a:picLocks noChangeAspect="1"/>
          </p:cNvPicPr>
          <p:nvPr/>
        </p:nvPicPr>
        <p:blipFill>
          <a:blip r:embed="rId2"/>
          <a:stretch>
            <a:fillRect/>
          </a:stretch>
        </p:blipFill>
        <p:spPr>
          <a:xfrm>
            <a:off x="439419" y="1293961"/>
            <a:ext cx="11313162" cy="4708637"/>
          </a:xfrm>
          <a:prstGeom prst="rect">
            <a:avLst/>
          </a:prstGeom>
        </p:spPr>
      </p:pic>
    </p:spTree>
    <p:extLst>
      <p:ext uri="{BB962C8B-B14F-4D97-AF65-F5344CB8AC3E}">
        <p14:creationId xmlns:p14="http://schemas.microsoft.com/office/powerpoint/2010/main" val="1448739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826884" y="179911"/>
            <a:ext cx="10364451" cy="589181"/>
          </a:xfrm>
        </p:spPr>
        <p:txBody>
          <a:bodyPr/>
          <a:lstStyle/>
          <a:p>
            <a:r>
              <a:rPr lang="en-US" dirty="0"/>
              <a:t>Stacks and Queues</a:t>
            </a:r>
          </a:p>
        </p:txBody>
      </p:sp>
      <p:pic>
        <p:nvPicPr>
          <p:cNvPr id="5" name="Picture 4" descr="A screenshot of a computer&#10;&#10;Description automatically generated">
            <a:extLst>
              <a:ext uri="{FF2B5EF4-FFF2-40B4-BE49-F238E27FC236}">
                <a16:creationId xmlns:a16="http://schemas.microsoft.com/office/drawing/2014/main" id="{2B2ABB88-C54B-5B87-317B-E438896A6F80}"/>
              </a:ext>
            </a:extLst>
          </p:cNvPr>
          <p:cNvPicPr>
            <a:picLocks noChangeAspect="1"/>
          </p:cNvPicPr>
          <p:nvPr/>
        </p:nvPicPr>
        <p:blipFill>
          <a:blip r:embed="rId2"/>
          <a:stretch>
            <a:fillRect/>
          </a:stretch>
        </p:blipFill>
        <p:spPr>
          <a:xfrm>
            <a:off x="1596000" y="743211"/>
            <a:ext cx="9000000" cy="6088908"/>
          </a:xfrm>
          <a:prstGeom prst="rect">
            <a:avLst/>
          </a:prstGeom>
        </p:spPr>
      </p:pic>
    </p:spTree>
    <p:extLst>
      <p:ext uri="{BB962C8B-B14F-4D97-AF65-F5344CB8AC3E}">
        <p14:creationId xmlns:p14="http://schemas.microsoft.com/office/powerpoint/2010/main" val="136399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9" y="575385"/>
            <a:ext cx="10364451" cy="589181"/>
          </a:xfrm>
        </p:spPr>
        <p:txBody>
          <a:bodyPr/>
          <a:lstStyle/>
          <a:p>
            <a:r>
              <a:rPr lang="en-US" dirty="0"/>
              <a:t>Stack: Linked-List Implementation</a:t>
            </a:r>
          </a:p>
        </p:txBody>
      </p:sp>
      <p:sp>
        <p:nvSpPr>
          <p:cNvPr id="3" name="Content Placeholder 2">
            <a:extLst>
              <a:ext uri="{FF2B5EF4-FFF2-40B4-BE49-F238E27FC236}">
                <a16:creationId xmlns:a16="http://schemas.microsoft.com/office/drawing/2014/main" id="{7306EAC0-FBAE-EDEB-DC47-E4FC097BF76A}"/>
              </a:ext>
            </a:extLst>
          </p:cNvPr>
          <p:cNvSpPr>
            <a:spLocks noGrp="1"/>
          </p:cNvSpPr>
          <p:nvPr>
            <p:ph sz="quarter" idx="13"/>
          </p:nvPr>
        </p:nvSpPr>
        <p:spPr>
          <a:xfrm>
            <a:off x="913774" y="1380226"/>
            <a:ext cx="10363826" cy="4658265"/>
          </a:xfrm>
        </p:spPr>
        <p:txBody>
          <a:bodyPr/>
          <a:lstStyle/>
          <a:p>
            <a:r>
              <a:rPr lang="en-US" dirty="0">
                <a:latin typeface="Cambria Math" panose="02040503050406030204" pitchFamily="18" charset="0"/>
                <a:ea typeface="Cambria Math" panose="02040503050406030204" pitchFamily="18" charset="0"/>
              </a:rPr>
              <a:t>Maintain pointer first to first node in a singly-linked list.</a:t>
            </a:r>
          </a:p>
          <a:p>
            <a:r>
              <a:rPr lang="en-US" dirty="0">
                <a:latin typeface="Cambria Math" panose="02040503050406030204" pitchFamily="18" charset="0"/>
                <a:ea typeface="Cambria Math" panose="02040503050406030204" pitchFamily="18" charset="0"/>
              </a:rPr>
              <a:t>Push new item before first.</a:t>
            </a:r>
          </a:p>
          <a:p>
            <a:r>
              <a:rPr lang="en-US" dirty="0">
                <a:latin typeface="Cambria Math" panose="02040503050406030204" pitchFamily="18" charset="0"/>
                <a:ea typeface="Cambria Math" panose="02040503050406030204" pitchFamily="18" charset="0"/>
              </a:rPr>
              <a:t>Pop item from first.</a:t>
            </a:r>
          </a:p>
        </p:txBody>
      </p:sp>
      <p:pic>
        <p:nvPicPr>
          <p:cNvPr id="5" name="Picture 4" descr="A diagram of a diagram&#10;&#10;Description automatically generated with medium confidence">
            <a:extLst>
              <a:ext uri="{FF2B5EF4-FFF2-40B4-BE49-F238E27FC236}">
                <a16:creationId xmlns:a16="http://schemas.microsoft.com/office/drawing/2014/main" id="{74DA65D8-51B0-B7AB-E455-D6CA62A8E51E}"/>
              </a:ext>
            </a:extLst>
          </p:cNvPr>
          <p:cNvPicPr>
            <a:picLocks noChangeAspect="1"/>
          </p:cNvPicPr>
          <p:nvPr/>
        </p:nvPicPr>
        <p:blipFill>
          <a:blip r:embed="rId2"/>
          <a:stretch>
            <a:fillRect/>
          </a:stretch>
        </p:blipFill>
        <p:spPr>
          <a:xfrm>
            <a:off x="1948571" y="2998238"/>
            <a:ext cx="8294858" cy="2307007"/>
          </a:xfrm>
          <a:prstGeom prst="rect">
            <a:avLst/>
          </a:prstGeom>
        </p:spPr>
      </p:pic>
    </p:spTree>
    <p:extLst>
      <p:ext uri="{BB962C8B-B14F-4D97-AF65-F5344CB8AC3E}">
        <p14:creationId xmlns:p14="http://schemas.microsoft.com/office/powerpoint/2010/main" val="1090845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9" y="575385"/>
            <a:ext cx="10364451" cy="589181"/>
          </a:xfrm>
        </p:spPr>
        <p:txBody>
          <a:bodyPr/>
          <a:lstStyle/>
          <a:p>
            <a:r>
              <a:rPr lang="en-US" dirty="0"/>
              <a:t>Queue: Linked-List Implementation</a:t>
            </a:r>
          </a:p>
        </p:txBody>
      </p:sp>
      <p:sp>
        <p:nvSpPr>
          <p:cNvPr id="3" name="Content Placeholder 2">
            <a:extLst>
              <a:ext uri="{FF2B5EF4-FFF2-40B4-BE49-F238E27FC236}">
                <a16:creationId xmlns:a16="http://schemas.microsoft.com/office/drawing/2014/main" id="{7306EAC0-FBAE-EDEB-DC47-E4FC097BF76A}"/>
              </a:ext>
            </a:extLst>
          </p:cNvPr>
          <p:cNvSpPr>
            <a:spLocks noGrp="1"/>
          </p:cNvSpPr>
          <p:nvPr>
            <p:ph sz="quarter" idx="13"/>
          </p:nvPr>
        </p:nvSpPr>
        <p:spPr>
          <a:xfrm>
            <a:off x="913774" y="1380226"/>
            <a:ext cx="10363826" cy="4658265"/>
          </a:xfrm>
        </p:spPr>
        <p:txBody>
          <a:bodyPr/>
          <a:lstStyle/>
          <a:p>
            <a:r>
              <a:rPr lang="en-US" dirty="0">
                <a:latin typeface="Cambria Math" panose="02040503050406030204" pitchFamily="18" charset="0"/>
                <a:ea typeface="Cambria Math" panose="02040503050406030204" pitchFamily="18" charset="0"/>
              </a:rPr>
              <a:t>Maintain one pointer first to first node in a singly-linked list.</a:t>
            </a:r>
          </a:p>
          <a:p>
            <a:r>
              <a:rPr lang="en-US" dirty="0">
                <a:latin typeface="Cambria Math" panose="02040503050406030204" pitchFamily="18" charset="0"/>
                <a:ea typeface="Cambria Math" panose="02040503050406030204" pitchFamily="18" charset="0"/>
              </a:rPr>
              <a:t>Maintain another pointer last to last node.</a:t>
            </a:r>
          </a:p>
          <a:p>
            <a:r>
              <a:rPr lang="en-US" dirty="0">
                <a:latin typeface="Cambria Math" panose="02040503050406030204" pitchFamily="18" charset="0"/>
                <a:ea typeface="Cambria Math" panose="02040503050406030204" pitchFamily="18" charset="0"/>
              </a:rPr>
              <a:t>Dequeue from first.</a:t>
            </a:r>
          </a:p>
          <a:p>
            <a:r>
              <a:rPr lang="en-US" dirty="0">
                <a:latin typeface="Cambria Math" panose="02040503050406030204" pitchFamily="18" charset="0"/>
                <a:ea typeface="Cambria Math" panose="02040503050406030204" pitchFamily="18" charset="0"/>
              </a:rPr>
              <a:t>Enqueue after last.</a:t>
            </a:r>
          </a:p>
        </p:txBody>
      </p:sp>
      <p:pic>
        <p:nvPicPr>
          <p:cNvPr id="7" name="Picture 6" descr="A diagram of a flowchart&#10;&#10;Description automatically generated">
            <a:extLst>
              <a:ext uri="{FF2B5EF4-FFF2-40B4-BE49-F238E27FC236}">
                <a16:creationId xmlns:a16="http://schemas.microsoft.com/office/drawing/2014/main" id="{3F425F7C-79BA-11C9-809E-D273A8E72A02}"/>
              </a:ext>
            </a:extLst>
          </p:cNvPr>
          <p:cNvPicPr>
            <a:picLocks noChangeAspect="1"/>
          </p:cNvPicPr>
          <p:nvPr/>
        </p:nvPicPr>
        <p:blipFill>
          <a:blip r:embed="rId2"/>
          <a:stretch>
            <a:fillRect/>
          </a:stretch>
        </p:blipFill>
        <p:spPr>
          <a:xfrm>
            <a:off x="1850666" y="3429000"/>
            <a:ext cx="8489416" cy="2278577"/>
          </a:xfrm>
          <a:prstGeom prst="rect">
            <a:avLst/>
          </a:prstGeom>
        </p:spPr>
      </p:pic>
    </p:spTree>
    <p:extLst>
      <p:ext uri="{BB962C8B-B14F-4D97-AF65-F5344CB8AC3E}">
        <p14:creationId xmlns:p14="http://schemas.microsoft.com/office/powerpoint/2010/main" val="1079518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27654"/>
            <a:ext cx="10364451" cy="589181"/>
          </a:xfrm>
        </p:spPr>
        <p:txBody>
          <a:bodyPr/>
          <a:lstStyle/>
          <a:p>
            <a:r>
              <a:rPr lang="en-US" dirty="0"/>
              <a:t>Arithmetic Expression Evaluation</a:t>
            </a:r>
          </a:p>
        </p:txBody>
      </p:sp>
      <p:pic>
        <p:nvPicPr>
          <p:cNvPr id="4" name="13DemoDijkstraTwoStack">
            <a:hlinkClick r:id="" action="ppaction://media"/>
            <a:extLst>
              <a:ext uri="{FF2B5EF4-FFF2-40B4-BE49-F238E27FC236}">
                <a16:creationId xmlns:a16="http://schemas.microsoft.com/office/drawing/2014/main" id="{B1FF173B-74E7-2000-6576-CDBD4C6E2DF4}"/>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781353" y="996769"/>
            <a:ext cx="8629292" cy="5533577"/>
          </a:xfrm>
        </p:spPr>
      </p:pic>
    </p:spTree>
    <p:extLst>
      <p:ext uri="{BB962C8B-B14F-4D97-AF65-F5344CB8AC3E}">
        <p14:creationId xmlns:p14="http://schemas.microsoft.com/office/powerpoint/2010/main" val="190638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23F79CC-F319-6466-A17F-20BDF3C71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57150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45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420109"/>
            <a:ext cx="10364451" cy="589181"/>
          </a:xfrm>
        </p:spPr>
        <p:txBody>
          <a:bodyPr/>
          <a:lstStyle/>
          <a:p>
            <a:r>
              <a:rPr lang="en-US" dirty="0"/>
              <a:t>Symbol tables</a:t>
            </a:r>
          </a:p>
        </p:txBody>
      </p:sp>
      <p:pic>
        <p:nvPicPr>
          <p:cNvPr id="5" name="Picture 4" descr="A screenshot of a computer&#10;&#10;Description automatically generated">
            <a:extLst>
              <a:ext uri="{FF2B5EF4-FFF2-40B4-BE49-F238E27FC236}">
                <a16:creationId xmlns:a16="http://schemas.microsoft.com/office/drawing/2014/main" id="{036E75E9-D470-477B-D6A7-E37F74ABB950}"/>
              </a:ext>
            </a:extLst>
          </p:cNvPr>
          <p:cNvPicPr>
            <a:picLocks noChangeAspect="1"/>
          </p:cNvPicPr>
          <p:nvPr/>
        </p:nvPicPr>
        <p:blipFill>
          <a:blip r:embed="rId2"/>
          <a:stretch>
            <a:fillRect/>
          </a:stretch>
        </p:blipFill>
        <p:spPr>
          <a:xfrm>
            <a:off x="2131816" y="1095555"/>
            <a:ext cx="7927116" cy="5702059"/>
          </a:xfrm>
          <a:prstGeom prst="rect">
            <a:avLst/>
          </a:prstGeom>
        </p:spPr>
      </p:pic>
    </p:spTree>
    <p:extLst>
      <p:ext uri="{BB962C8B-B14F-4D97-AF65-F5344CB8AC3E}">
        <p14:creationId xmlns:p14="http://schemas.microsoft.com/office/powerpoint/2010/main" val="2068716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EDA33D-5C51-37E6-8C22-8792AA8DE978}"/>
              </a:ext>
            </a:extLst>
          </p:cNvPr>
          <p:cNvSpPr txBox="1">
            <a:spLocks/>
          </p:cNvSpPr>
          <p:nvPr/>
        </p:nvSpPr>
        <p:spPr>
          <a:xfrm>
            <a:off x="913773" y="624188"/>
            <a:ext cx="10364451" cy="640940"/>
          </a:xfrm>
          <a:prstGeom prst="rect">
            <a:avLst/>
          </a:prstGeom>
        </p:spPr>
        <p:txBody>
          <a:bodyPr/>
          <a:lstStyle>
            <a:lvl1pPr algn="ctr" defTabSz="914400" rtl="0" eaLnBrk="1" latinLnBrk="0" hangingPunct="1">
              <a:lnSpc>
                <a:spcPct val="90000"/>
              </a:lnSpc>
              <a:spcBef>
                <a:spcPct val="0"/>
              </a:spcBef>
              <a:buNone/>
              <a:defRPr sz="3600" b="1" kern="1200" cap="none" baseline="0">
                <a:solidFill>
                  <a:schemeClr val="accent1">
                    <a:lumMod val="75000"/>
                  </a:schemeClr>
                </a:solidFill>
                <a:effectLst/>
                <a:latin typeface="+mj-lt"/>
                <a:ea typeface="+mj-ea"/>
                <a:cs typeface="+mj-cs"/>
              </a:defRPr>
            </a:lvl1pPr>
          </a:lstStyle>
          <a:p>
            <a:r>
              <a:rPr lang="en-US" dirty="0"/>
              <a:t>Why Learn Algorithms? (Sorting Problem)</a:t>
            </a:r>
          </a:p>
        </p:txBody>
      </p:sp>
      <p:grpSp>
        <p:nvGrpSpPr>
          <p:cNvPr id="9" name="Group 8">
            <a:extLst>
              <a:ext uri="{FF2B5EF4-FFF2-40B4-BE49-F238E27FC236}">
                <a16:creationId xmlns:a16="http://schemas.microsoft.com/office/drawing/2014/main" id="{C45EF158-FA8E-39AC-FB2B-CFA903655138}"/>
              </a:ext>
            </a:extLst>
          </p:cNvPr>
          <p:cNvGrpSpPr/>
          <p:nvPr/>
        </p:nvGrpSpPr>
        <p:grpSpPr>
          <a:xfrm>
            <a:off x="2218426" y="1719283"/>
            <a:ext cx="7755147" cy="3647980"/>
            <a:chOff x="2218423" y="1719283"/>
            <a:chExt cx="7755147" cy="3647980"/>
          </a:xfrm>
        </p:grpSpPr>
        <p:pic>
          <p:nvPicPr>
            <p:cNvPr id="6" name="Picture 5" descr="A screenshot of a web page&#10;&#10;Description automatically generated">
              <a:extLst>
                <a:ext uri="{FF2B5EF4-FFF2-40B4-BE49-F238E27FC236}">
                  <a16:creationId xmlns:a16="http://schemas.microsoft.com/office/drawing/2014/main" id="{AFE6F95A-FE51-8B72-79E9-4A7F47199EF9}"/>
                </a:ext>
              </a:extLst>
            </p:cNvPr>
            <p:cNvPicPr>
              <a:picLocks noChangeAspect="1"/>
            </p:cNvPicPr>
            <p:nvPr/>
          </p:nvPicPr>
          <p:blipFill>
            <a:blip r:embed="rId2"/>
            <a:stretch>
              <a:fillRect/>
            </a:stretch>
          </p:blipFill>
          <p:spPr>
            <a:xfrm>
              <a:off x="2218423" y="1719283"/>
              <a:ext cx="7755147" cy="3647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5AA8D2AE-78B6-2A04-DC19-4CBF2A32DB02}"/>
                </a:ext>
              </a:extLst>
            </p:cNvPr>
            <p:cNvSpPr/>
            <p:nvPr/>
          </p:nvSpPr>
          <p:spPr>
            <a:xfrm>
              <a:off x="7461849" y="3071004"/>
              <a:ext cx="948904" cy="27604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018330-7897-3309-922C-A0B974F5474F}"/>
                </a:ext>
              </a:extLst>
            </p:cNvPr>
            <p:cNvSpPr/>
            <p:nvPr/>
          </p:nvSpPr>
          <p:spPr>
            <a:xfrm>
              <a:off x="6924136" y="2780751"/>
              <a:ext cx="2271622" cy="27604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938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8" y="489120"/>
            <a:ext cx="10364451" cy="589181"/>
          </a:xfrm>
        </p:spPr>
        <p:txBody>
          <a:bodyPr/>
          <a:lstStyle/>
          <a:p>
            <a:r>
              <a:rPr lang="en-US" dirty="0"/>
              <a:t>Symbol Table Applications</a:t>
            </a:r>
          </a:p>
        </p:txBody>
      </p:sp>
      <p:pic>
        <p:nvPicPr>
          <p:cNvPr id="5" name="Picture 4" descr="A table of search engine&#10;&#10;Description automatically generated with medium confidence">
            <a:extLst>
              <a:ext uri="{FF2B5EF4-FFF2-40B4-BE49-F238E27FC236}">
                <a16:creationId xmlns:a16="http://schemas.microsoft.com/office/drawing/2014/main" id="{56930261-D122-4660-5E22-49E74686E7F9}"/>
              </a:ext>
            </a:extLst>
          </p:cNvPr>
          <p:cNvPicPr>
            <a:picLocks noChangeAspect="1"/>
          </p:cNvPicPr>
          <p:nvPr/>
        </p:nvPicPr>
        <p:blipFill>
          <a:blip r:embed="rId2"/>
          <a:stretch>
            <a:fillRect/>
          </a:stretch>
        </p:blipFill>
        <p:spPr>
          <a:xfrm>
            <a:off x="2006453" y="1207698"/>
            <a:ext cx="8177842" cy="5382883"/>
          </a:xfrm>
          <a:prstGeom prst="rect">
            <a:avLst/>
          </a:prstGeom>
        </p:spPr>
      </p:pic>
    </p:spTree>
    <p:extLst>
      <p:ext uri="{BB962C8B-B14F-4D97-AF65-F5344CB8AC3E}">
        <p14:creationId xmlns:p14="http://schemas.microsoft.com/office/powerpoint/2010/main" val="1095723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3" y="316592"/>
            <a:ext cx="10364451" cy="589181"/>
          </a:xfrm>
        </p:spPr>
        <p:txBody>
          <a:bodyPr/>
          <a:lstStyle/>
          <a:p>
            <a:r>
              <a:rPr lang="en-US" dirty="0"/>
              <a:t>Elementary Implementations</a:t>
            </a:r>
          </a:p>
        </p:txBody>
      </p:sp>
      <p:pic>
        <p:nvPicPr>
          <p:cNvPr id="5" name="Picture 4" descr="A screenshot of a computer&#10;&#10;Description automatically generated">
            <a:extLst>
              <a:ext uri="{FF2B5EF4-FFF2-40B4-BE49-F238E27FC236}">
                <a16:creationId xmlns:a16="http://schemas.microsoft.com/office/drawing/2014/main" id="{E6F1C3CD-053C-6052-AB42-961222735B93}"/>
              </a:ext>
            </a:extLst>
          </p:cNvPr>
          <p:cNvPicPr>
            <a:picLocks noChangeAspect="1"/>
          </p:cNvPicPr>
          <p:nvPr/>
        </p:nvPicPr>
        <p:blipFill>
          <a:blip r:embed="rId2"/>
          <a:stretch>
            <a:fillRect/>
          </a:stretch>
        </p:blipFill>
        <p:spPr>
          <a:xfrm>
            <a:off x="1826446" y="974784"/>
            <a:ext cx="8539107" cy="5812186"/>
          </a:xfrm>
          <a:prstGeom prst="rect">
            <a:avLst/>
          </a:prstGeom>
        </p:spPr>
      </p:pic>
    </p:spTree>
    <p:extLst>
      <p:ext uri="{BB962C8B-B14F-4D97-AF65-F5344CB8AC3E}">
        <p14:creationId xmlns:p14="http://schemas.microsoft.com/office/powerpoint/2010/main" val="3515224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8" y="376978"/>
            <a:ext cx="10364451" cy="589181"/>
          </a:xfrm>
        </p:spPr>
        <p:txBody>
          <a:bodyPr/>
          <a:lstStyle/>
          <a:p>
            <a:r>
              <a:rPr lang="en-US" dirty="0"/>
              <a:t>Binary Search Trees</a:t>
            </a:r>
          </a:p>
        </p:txBody>
      </p:sp>
      <p:pic>
        <p:nvPicPr>
          <p:cNvPr id="5" name="Picture 4" descr="A diagram of a tree&#10;&#10;Description automatically generated">
            <a:extLst>
              <a:ext uri="{FF2B5EF4-FFF2-40B4-BE49-F238E27FC236}">
                <a16:creationId xmlns:a16="http://schemas.microsoft.com/office/drawing/2014/main" id="{66BD2F52-A461-6F25-F419-E88B6081DA61}"/>
              </a:ext>
            </a:extLst>
          </p:cNvPr>
          <p:cNvPicPr>
            <a:picLocks noChangeAspect="1"/>
          </p:cNvPicPr>
          <p:nvPr/>
        </p:nvPicPr>
        <p:blipFill>
          <a:blip r:embed="rId2"/>
          <a:stretch>
            <a:fillRect/>
          </a:stretch>
        </p:blipFill>
        <p:spPr>
          <a:xfrm>
            <a:off x="1353704" y="1081075"/>
            <a:ext cx="9483340" cy="5666089"/>
          </a:xfrm>
          <a:prstGeom prst="rect">
            <a:avLst/>
          </a:prstGeom>
        </p:spPr>
      </p:pic>
    </p:spTree>
    <p:extLst>
      <p:ext uri="{BB962C8B-B14F-4D97-AF65-F5344CB8AC3E}">
        <p14:creationId xmlns:p14="http://schemas.microsoft.com/office/powerpoint/2010/main" val="4143682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7" y="242702"/>
            <a:ext cx="10364451" cy="589181"/>
          </a:xfrm>
        </p:spPr>
        <p:txBody>
          <a:bodyPr/>
          <a:lstStyle/>
          <a:p>
            <a:r>
              <a:rPr lang="en-US" dirty="0"/>
              <a:t>Binary Search Trees</a:t>
            </a:r>
          </a:p>
        </p:txBody>
      </p:sp>
      <p:pic>
        <p:nvPicPr>
          <p:cNvPr id="4" name="32DemoBinarySearchTree">
            <a:hlinkClick r:id="" action="ppaction://media"/>
            <a:extLst>
              <a:ext uri="{FF2B5EF4-FFF2-40B4-BE49-F238E27FC236}">
                <a16:creationId xmlns:a16="http://schemas.microsoft.com/office/drawing/2014/main" id="{6DA98024-6585-0A21-811B-565C29B33C73}"/>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2123693" y="908095"/>
            <a:ext cx="7943357" cy="5568658"/>
          </a:xfrm>
        </p:spPr>
      </p:pic>
    </p:spTree>
    <p:extLst>
      <p:ext uri="{BB962C8B-B14F-4D97-AF65-F5344CB8AC3E}">
        <p14:creationId xmlns:p14="http://schemas.microsoft.com/office/powerpoint/2010/main" val="193476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16593"/>
            <a:ext cx="10364451" cy="589181"/>
          </a:xfrm>
        </p:spPr>
        <p:txBody>
          <a:bodyPr/>
          <a:lstStyle/>
          <a:p>
            <a:r>
              <a:rPr lang="en-US" dirty="0"/>
              <a:t>Tree Shape</a:t>
            </a:r>
          </a:p>
        </p:txBody>
      </p:sp>
      <p:pic>
        <p:nvPicPr>
          <p:cNvPr id="7" name="Picture 6" descr="A diagram of a tree&#10;&#10;Description automatically generated">
            <a:extLst>
              <a:ext uri="{FF2B5EF4-FFF2-40B4-BE49-F238E27FC236}">
                <a16:creationId xmlns:a16="http://schemas.microsoft.com/office/drawing/2014/main" id="{304E538A-0429-ED1C-8329-7E5B3083448F}"/>
              </a:ext>
            </a:extLst>
          </p:cNvPr>
          <p:cNvPicPr>
            <a:picLocks noChangeAspect="1"/>
          </p:cNvPicPr>
          <p:nvPr/>
        </p:nvPicPr>
        <p:blipFill>
          <a:blip r:embed="rId2"/>
          <a:stretch>
            <a:fillRect/>
          </a:stretch>
        </p:blipFill>
        <p:spPr>
          <a:xfrm>
            <a:off x="1405539" y="905774"/>
            <a:ext cx="9380922" cy="5770185"/>
          </a:xfrm>
          <a:prstGeom prst="rect">
            <a:avLst/>
          </a:prstGeom>
        </p:spPr>
      </p:pic>
    </p:spTree>
    <p:extLst>
      <p:ext uri="{BB962C8B-B14F-4D97-AF65-F5344CB8AC3E}">
        <p14:creationId xmlns:p14="http://schemas.microsoft.com/office/powerpoint/2010/main" val="1994773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7" y="271988"/>
            <a:ext cx="10364451" cy="589181"/>
          </a:xfrm>
        </p:spPr>
        <p:txBody>
          <a:bodyPr/>
          <a:lstStyle/>
          <a:p>
            <a:r>
              <a:rPr lang="en-US" dirty="0"/>
              <a:t>Red-Black Trees</a:t>
            </a:r>
          </a:p>
        </p:txBody>
      </p:sp>
      <p:pic>
        <p:nvPicPr>
          <p:cNvPr id="4" name="33DemoRedBlackBST">
            <a:hlinkClick r:id="" action="ppaction://media"/>
            <a:extLst>
              <a:ext uri="{FF2B5EF4-FFF2-40B4-BE49-F238E27FC236}">
                <a16:creationId xmlns:a16="http://schemas.microsoft.com/office/drawing/2014/main" id="{5FCE24E0-C51D-F42A-EF79-ECDEC88C58A5}"/>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816235" y="983411"/>
            <a:ext cx="8558273" cy="5421446"/>
          </a:xfrm>
        </p:spPr>
      </p:pic>
    </p:spTree>
    <p:extLst>
      <p:ext uri="{BB962C8B-B14F-4D97-AF65-F5344CB8AC3E}">
        <p14:creationId xmlns:p14="http://schemas.microsoft.com/office/powerpoint/2010/main" val="402586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4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480494"/>
            <a:ext cx="10364451" cy="589181"/>
          </a:xfrm>
        </p:spPr>
        <p:txBody>
          <a:bodyPr/>
          <a:lstStyle/>
          <a:p>
            <a:r>
              <a:rPr lang="en-US" dirty="0"/>
              <a:t>Symbol Table Implementations: Summary</a:t>
            </a:r>
          </a:p>
        </p:txBody>
      </p:sp>
      <p:pic>
        <p:nvPicPr>
          <p:cNvPr id="4" name="Picture 3">
            <a:extLst>
              <a:ext uri="{FF2B5EF4-FFF2-40B4-BE49-F238E27FC236}">
                <a16:creationId xmlns:a16="http://schemas.microsoft.com/office/drawing/2014/main" id="{277C5BA6-355E-F328-39AA-CF5D6F0D029B}"/>
              </a:ext>
            </a:extLst>
          </p:cNvPr>
          <p:cNvPicPr>
            <a:picLocks noChangeAspect="1"/>
          </p:cNvPicPr>
          <p:nvPr/>
        </p:nvPicPr>
        <p:blipFill>
          <a:blip r:embed="rId2"/>
          <a:stretch>
            <a:fillRect/>
          </a:stretch>
        </p:blipFill>
        <p:spPr>
          <a:xfrm>
            <a:off x="980222" y="1069675"/>
            <a:ext cx="10231554" cy="5770447"/>
          </a:xfrm>
          <a:prstGeom prst="rect">
            <a:avLst/>
          </a:prstGeom>
        </p:spPr>
      </p:pic>
    </p:spTree>
    <p:extLst>
      <p:ext uri="{BB962C8B-B14F-4D97-AF65-F5344CB8AC3E}">
        <p14:creationId xmlns:p14="http://schemas.microsoft.com/office/powerpoint/2010/main" val="3772396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480494"/>
            <a:ext cx="10364451" cy="589181"/>
          </a:xfrm>
        </p:spPr>
        <p:txBody>
          <a:bodyPr/>
          <a:lstStyle/>
          <a:p>
            <a:r>
              <a:rPr lang="en-US" dirty="0"/>
              <a:t>Hashing: Basic Plan</a:t>
            </a:r>
          </a:p>
        </p:txBody>
      </p:sp>
      <p:pic>
        <p:nvPicPr>
          <p:cNvPr id="5" name="Picture 4" descr="A white screen with black text&#10;&#10;Description automatically generated">
            <a:extLst>
              <a:ext uri="{FF2B5EF4-FFF2-40B4-BE49-F238E27FC236}">
                <a16:creationId xmlns:a16="http://schemas.microsoft.com/office/drawing/2014/main" id="{01E6F950-022D-4D41-9B32-BAB41D81FE10}"/>
              </a:ext>
            </a:extLst>
          </p:cNvPr>
          <p:cNvPicPr>
            <a:picLocks noChangeAspect="1"/>
          </p:cNvPicPr>
          <p:nvPr/>
        </p:nvPicPr>
        <p:blipFill>
          <a:blip r:embed="rId2"/>
          <a:stretch>
            <a:fillRect/>
          </a:stretch>
        </p:blipFill>
        <p:spPr>
          <a:xfrm>
            <a:off x="1369013" y="1317408"/>
            <a:ext cx="9453974" cy="4223183"/>
          </a:xfrm>
          <a:prstGeom prst="rect">
            <a:avLst/>
          </a:prstGeom>
        </p:spPr>
      </p:pic>
    </p:spTree>
    <p:extLst>
      <p:ext uri="{BB962C8B-B14F-4D97-AF65-F5344CB8AC3E}">
        <p14:creationId xmlns:p14="http://schemas.microsoft.com/office/powerpoint/2010/main" val="1341025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2" y="661649"/>
            <a:ext cx="10364451" cy="589181"/>
          </a:xfrm>
        </p:spPr>
        <p:txBody>
          <a:bodyPr/>
          <a:lstStyle/>
          <a:p>
            <a:r>
              <a:rPr lang="en-US" dirty="0"/>
              <a:t>Computing the Hash Function</a:t>
            </a:r>
          </a:p>
        </p:txBody>
      </p:sp>
      <p:pic>
        <p:nvPicPr>
          <p:cNvPr id="4" name="Picture 3" descr="A white background with black text&#10;&#10;Description automatically generated">
            <a:extLst>
              <a:ext uri="{FF2B5EF4-FFF2-40B4-BE49-F238E27FC236}">
                <a16:creationId xmlns:a16="http://schemas.microsoft.com/office/drawing/2014/main" id="{3F212745-EA61-CC15-9E6C-3F1E462767C1}"/>
              </a:ext>
            </a:extLst>
          </p:cNvPr>
          <p:cNvPicPr>
            <a:picLocks noChangeAspect="1"/>
          </p:cNvPicPr>
          <p:nvPr/>
        </p:nvPicPr>
        <p:blipFill>
          <a:blip r:embed="rId2"/>
          <a:stretch>
            <a:fillRect/>
          </a:stretch>
        </p:blipFill>
        <p:spPr>
          <a:xfrm>
            <a:off x="1301718" y="1510220"/>
            <a:ext cx="9588557" cy="3303320"/>
          </a:xfrm>
          <a:prstGeom prst="rect">
            <a:avLst/>
          </a:prstGeom>
        </p:spPr>
      </p:pic>
    </p:spTree>
    <p:extLst>
      <p:ext uri="{BB962C8B-B14F-4D97-AF65-F5344CB8AC3E}">
        <p14:creationId xmlns:p14="http://schemas.microsoft.com/office/powerpoint/2010/main" val="2592106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480494"/>
            <a:ext cx="10364451" cy="589181"/>
          </a:xfrm>
        </p:spPr>
        <p:txBody>
          <a:bodyPr/>
          <a:lstStyle/>
          <a:p>
            <a:r>
              <a:rPr lang="en-US" dirty="0"/>
              <a:t>Java’s Hash Code Conventions</a:t>
            </a:r>
          </a:p>
        </p:txBody>
      </p:sp>
      <p:pic>
        <p:nvPicPr>
          <p:cNvPr id="4" name="Picture 3">
            <a:extLst>
              <a:ext uri="{FF2B5EF4-FFF2-40B4-BE49-F238E27FC236}">
                <a16:creationId xmlns:a16="http://schemas.microsoft.com/office/drawing/2014/main" id="{74034346-4727-BEB1-2A51-69B111F1920E}"/>
              </a:ext>
            </a:extLst>
          </p:cNvPr>
          <p:cNvPicPr>
            <a:picLocks noChangeAspect="1"/>
          </p:cNvPicPr>
          <p:nvPr/>
        </p:nvPicPr>
        <p:blipFill>
          <a:blip r:embed="rId2"/>
          <a:stretch>
            <a:fillRect/>
          </a:stretch>
        </p:blipFill>
        <p:spPr>
          <a:xfrm>
            <a:off x="1584071" y="1069675"/>
            <a:ext cx="9023856" cy="5678305"/>
          </a:xfrm>
          <a:prstGeom prst="rect">
            <a:avLst/>
          </a:prstGeom>
        </p:spPr>
      </p:pic>
    </p:spTree>
    <p:extLst>
      <p:ext uri="{BB962C8B-B14F-4D97-AF65-F5344CB8AC3E}">
        <p14:creationId xmlns:p14="http://schemas.microsoft.com/office/powerpoint/2010/main" val="3977467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185D-73DC-953A-AF5A-71A4E5C260FE}"/>
              </a:ext>
            </a:extLst>
          </p:cNvPr>
          <p:cNvSpPr>
            <a:spLocks noGrp="1"/>
          </p:cNvSpPr>
          <p:nvPr>
            <p:ph type="title"/>
          </p:nvPr>
        </p:nvSpPr>
        <p:spPr>
          <a:xfrm>
            <a:off x="913149" y="506374"/>
            <a:ext cx="10364451" cy="701325"/>
          </a:xfrm>
        </p:spPr>
        <p:txBody>
          <a:bodyPr/>
          <a:lstStyle/>
          <a:p>
            <a:r>
              <a:rPr lang="en-US" dirty="0"/>
              <a:t>Running Time</a:t>
            </a:r>
          </a:p>
        </p:txBody>
      </p:sp>
      <p:sp>
        <p:nvSpPr>
          <p:cNvPr id="3" name="Content Placeholder 2">
            <a:extLst>
              <a:ext uri="{FF2B5EF4-FFF2-40B4-BE49-F238E27FC236}">
                <a16:creationId xmlns:a16="http://schemas.microsoft.com/office/drawing/2014/main" id="{7EB31915-F858-EE3A-995B-EA657E8F6963}"/>
              </a:ext>
            </a:extLst>
          </p:cNvPr>
          <p:cNvSpPr>
            <a:spLocks noGrp="1"/>
          </p:cNvSpPr>
          <p:nvPr>
            <p:ph sz="quarter" idx="13"/>
          </p:nvPr>
        </p:nvSpPr>
        <p:spPr>
          <a:xfrm>
            <a:off x="913774" y="1311215"/>
            <a:ext cx="10363826" cy="4479985"/>
          </a:xfrm>
        </p:spPr>
        <p:txBody>
          <a:bodyPr/>
          <a:lstStyle/>
          <a:p>
            <a:pPr marL="0" indent="0">
              <a:buNone/>
            </a:pPr>
            <a:r>
              <a:rPr lang="en-US" b="1" i="1" dirty="0">
                <a:solidFill>
                  <a:srgbClr val="242021"/>
                </a:solidFill>
                <a:effectLst/>
                <a:latin typeface="Minion-Italic"/>
              </a:rPr>
              <a:t>How long will my program take?</a:t>
            </a:r>
            <a:r>
              <a:rPr lang="en-US" b="1" dirty="0"/>
              <a:t> </a:t>
            </a:r>
            <a:br>
              <a:rPr lang="en-US" dirty="0"/>
            </a:br>
            <a:r>
              <a:rPr lang="en-US" dirty="0"/>
              <a:t>T</a:t>
            </a:r>
            <a:r>
              <a:rPr lang="en-US" sz="1800" b="0" i="0" dirty="0">
                <a:solidFill>
                  <a:srgbClr val="242021"/>
                </a:solidFill>
                <a:effectLst/>
                <a:latin typeface="Minion-Regular"/>
              </a:rPr>
              <a:t>he running time should increase with problem size, but the question of </a:t>
            </a:r>
            <a:r>
              <a:rPr lang="en-US" sz="1800" b="0" i="1" dirty="0">
                <a:solidFill>
                  <a:srgbClr val="242021"/>
                </a:solidFill>
                <a:effectLst/>
                <a:latin typeface="Minion-Italic"/>
              </a:rPr>
              <a:t>by how much </a:t>
            </a:r>
            <a:r>
              <a:rPr lang="en-US" sz="1800" b="0" i="0" dirty="0">
                <a:solidFill>
                  <a:srgbClr val="242021"/>
                </a:solidFill>
                <a:effectLst/>
                <a:latin typeface="Minion-Regular"/>
              </a:rPr>
              <a:t>it increases naturally comes up every time we develop and run a program</a:t>
            </a:r>
            <a:r>
              <a:rPr lang="en-US" sz="1800" dirty="0">
                <a:solidFill>
                  <a:srgbClr val="242021"/>
                </a:solidFill>
                <a:latin typeface="Minion-Regular"/>
              </a:rPr>
              <a:t>.</a:t>
            </a:r>
            <a:br>
              <a:rPr lang="en-US" dirty="0"/>
            </a:br>
            <a:endParaRPr lang="en-US" dirty="0"/>
          </a:p>
        </p:txBody>
      </p:sp>
      <p:pic>
        <p:nvPicPr>
          <p:cNvPr id="5" name="Picture 4" descr="A machine with a few gears&#10;&#10;Description automatically generated with medium confidence">
            <a:extLst>
              <a:ext uri="{FF2B5EF4-FFF2-40B4-BE49-F238E27FC236}">
                <a16:creationId xmlns:a16="http://schemas.microsoft.com/office/drawing/2014/main" id="{A0BC9B7D-F726-F6FA-2E2C-2A09B8C51F5E}"/>
              </a:ext>
            </a:extLst>
          </p:cNvPr>
          <p:cNvPicPr>
            <a:picLocks noChangeAspect="1"/>
          </p:cNvPicPr>
          <p:nvPr/>
        </p:nvPicPr>
        <p:blipFill>
          <a:blip r:embed="rId2"/>
          <a:stretch>
            <a:fillRect/>
          </a:stretch>
        </p:blipFill>
        <p:spPr>
          <a:xfrm>
            <a:off x="2765606" y="2537550"/>
            <a:ext cx="6660788" cy="4057958"/>
          </a:xfrm>
          <a:prstGeom prst="rect">
            <a:avLst/>
          </a:prstGeom>
        </p:spPr>
      </p:pic>
    </p:spTree>
    <p:extLst>
      <p:ext uri="{BB962C8B-B14F-4D97-AF65-F5344CB8AC3E}">
        <p14:creationId xmlns:p14="http://schemas.microsoft.com/office/powerpoint/2010/main" val="733766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55815"/>
            <a:ext cx="10364451" cy="589181"/>
          </a:xfrm>
        </p:spPr>
        <p:txBody>
          <a:bodyPr/>
          <a:lstStyle/>
          <a:p>
            <a:r>
              <a:rPr lang="en-US" dirty="0"/>
              <a:t>Implementing Hash Code: Strings</a:t>
            </a:r>
          </a:p>
        </p:txBody>
      </p:sp>
      <p:pic>
        <p:nvPicPr>
          <p:cNvPr id="4" name="Picture 3">
            <a:extLst>
              <a:ext uri="{FF2B5EF4-FFF2-40B4-BE49-F238E27FC236}">
                <a16:creationId xmlns:a16="http://schemas.microsoft.com/office/drawing/2014/main" id="{6E3C07A2-91A7-859F-082A-EE9C449ECC6E}"/>
              </a:ext>
            </a:extLst>
          </p:cNvPr>
          <p:cNvPicPr>
            <a:picLocks noChangeAspect="1"/>
          </p:cNvPicPr>
          <p:nvPr/>
        </p:nvPicPr>
        <p:blipFill>
          <a:blip r:embed="rId2"/>
          <a:stretch>
            <a:fillRect/>
          </a:stretch>
        </p:blipFill>
        <p:spPr>
          <a:xfrm>
            <a:off x="1561309" y="944996"/>
            <a:ext cx="9069382" cy="5913004"/>
          </a:xfrm>
          <a:prstGeom prst="rect">
            <a:avLst/>
          </a:prstGeom>
        </p:spPr>
      </p:pic>
    </p:spTree>
    <p:extLst>
      <p:ext uri="{BB962C8B-B14F-4D97-AF65-F5344CB8AC3E}">
        <p14:creationId xmlns:p14="http://schemas.microsoft.com/office/powerpoint/2010/main" val="2221608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480494"/>
            <a:ext cx="10364451" cy="589181"/>
          </a:xfrm>
        </p:spPr>
        <p:txBody>
          <a:bodyPr/>
          <a:lstStyle/>
          <a:p>
            <a:r>
              <a:rPr lang="en-US" dirty="0"/>
              <a:t>Modular Hashing</a:t>
            </a:r>
          </a:p>
        </p:txBody>
      </p:sp>
      <p:pic>
        <p:nvPicPr>
          <p:cNvPr id="4" name="Picture 3">
            <a:extLst>
              <a:ext uri="{FF2B5EF4-FFF2-40B4-BE49-F238E27FC236}">
                <a16:creationId xmlns:a16="http://schemas.microsoft.com/office/drawing/2014/main" id="{2EB2FEB9-3D63-DFC9-71F3-C21E3797059D}"/>
              </a:ext>
            </a:extLst>
          </p:cNvPr>
          <p:cNvPicPr>
            <a:picLocks noChangeAspect="1"/>
          </p:cNvPicPr>
          <p:nvPr/>
        </p:nvPicPr>
        <p:blipFill>
          <a:blip r:embed="rId2"/>
          <a:stretch>
            <a:fillRect/>
          </a:stretch>
        </p:blipFill>
        <p:spPr>
          <a:xfrm>
            <a:off x="1282962" y="1049010"/>
            <a:ext cx="9626075" cy="5808990"/>
          </a:xfrm>
          <a:prstGeom prst="rect">
            <a:avLst/>
          </a:prstGeom>
        </p:spPr>
      </p:pic>
      <p:pic>
        <p:nvPicPr>
          <p:cNvPr id="6" name="Picture 5">
            <a:extLst>
              <a:ext uri="{FF2B5EF4-FFF2-40B4-BE49-F238E27FC236}">
                <a16:creationId xmlns:a16="http://schemas.microsoft.com/office/drawing/2014/main" id="{4426DA57-C162-B996-968B-AF0EABB1657D}"/>
              </a:ext>
            </a:extLst>
          </p:cNvPr>
          <p:cNvPicPr>
            <a:picLocks noChangeAspect="1"/>
          </p:cNvPicPr>
          <p:nvPr/>
        </p:nvPicPr>
        <p:blipFill>
          <a:blip r:embed="rId3"/>
          <a:stretch>
            <a:fillRect/>
          </a:stretch>
        </p:blipFill>
        <p:spPr>
          <a:xfrm>
            <a:off x="121361" y="1765109"/>
            <a:ext cx="1746980" cy="5092891"/>
          </a:xfrm>
          <a:prstGeom prst="rect">
            <a:avLst/>
          </a:prstGeom>
          <a:ln>
            <a:solidFill>
              <a:srgbClr val="FF0000"/>
            </a:solidFill>
          </a:ln>
        </p:spPr>
      </p:pic>
    </p:spTree>
    <p:extLst>
      <p:ext uri="{BB962C8B-B14F-4D97-AF65-F5344CB8AC3E}">
        <p14:creationId xmlns:p14="http://schemas.microsoft.com/office/powerpoint/2010/main" val="112237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3" y="247581"/>
            <a:ext cx="10364451" cy="589181"/>
          </a:xfrm>
        </p:spPr>
        <p:txBody>
          <a:bodyPr/>
          <a:lstStyle/>
          <a:p>
            <a:r>
              <a:rPr lang="en-US" sz="3200" dirty="0"/>
              <a:t>Separate-Chaining Symbol Table</a:t>
            </a:r>
          </a:p>
        </p:txBody>
      </p:sp>
      <p:pic>
        <p:nvPicPr>
          <p:cNvPr id="4" name="Picture 3">
            <a:extLst>
              <a:ext uri="{FF2B5EF4-FFF2-40B4-BE49-F238E27FC236}">
                <a16:creationId xmlns:a16="http://schemas.microsoft.com/office/drawing/2014/main" id="{D6309401-C9B9-8B70-E2F7-6427B3EA1DC0}"/>
              </a:ext>
            </a:extLst>
          </p:cNvPr>
          <p:cNvPicPr>
            <a:picLocks noChangeAspect="1"/>
          </p:cNvPicPr>
          <p:nvPr/>
        </p:nvPicPr>
        <p:blipFill>
          <a:blip r:embed="rId2"/>
          <a:stretch>
            <a:fillRect/>
          </a:stretch>
        </p:blipFill>
        <p:spPr>
          <a:xfrm>
            <a:off x="2860453" y="836762"/>
            <a:ext cx="6471093" cy="1559996"/>
          </a:xfrm>
          <a:prstGeom prst="rect">
            <a:avLst/>
          </a:prstGeom>
        </p:spPr>
      </p:pic>
      <p:pic>
        <p:nvPicPr>
          <p:cNvPr id="8" name="Picture 7">
            <a:extLst>
              <a:ext uri="{FF2B5EF4-FFF2-40B4-BE49-F238E27FC236}">
                <a16:creationId xmlns:a16="http://schemas.microsoft.com/office/drawing/2014/main" id="{197CFE31-D937-DD1C-C0E7-D2068A138C6E}"/>
              </a:ext>
            </a:extLst>
          </p:cNvPr>
          <p:cNvPicPr>
            <a:picLocks noChangeAspect="1"/>
          </p:cNvPicPr>
          <p:nvPr/>
        </p:nvPicPr>
        <p:blipFill>
          <a:blip r:embed="rId3"/>
          <a:stretch>
            <a:fillRect/>
          </a:stretch>
        </p:blipFill>
        <p:spPr>
          <a:xfrm>
            <a:off x="3086548" y="2396758"/>
            <a:ext cx="6018899" cy="4425661"/>
          </a:xfrm>
          <a:prstGeom prst="rect">
            <a:avLst/>
          </a:prstGeom>
        </p:spPr>
      </p:pic>
    </p:spTree>
    <p:extLst>
      <p:ext uri="{BB962C8B-B14F-4D97-AF65-F5344CB8AC3E}">
        <p14:creationId xmlns:p14="http://schemas.microsoft.com/office/powerpoint/2010/main" val="544478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166605"/>
            <a:ext cx="10364451" cy="589181"/>
          </a:xfrm>
        </p:spPr>
        <p:txBody>
          <a:bodyPr/>
          <a:lstStyle/>
          <a:p>
            <a:r>
              <a:rPr lang="en-US" dirty="0"/>
              <a:t>Linear-Probing Hash Table Demo</a:t>
            </a:r>
          </a:p>
        </p:txBody>
      </p:sp>
      <p:pic>
        <p:nvPicPr>
          <p:cNvPr id="4" name="34DemoLinearProbingHashTable">
            <a:hlinkClick r:id="" action="ppaction://media"/>
            <a:extLst>
              <a:ext uri="{FF2B5EF4-FFF2-40B4-BE49-F238E27FC236}">
                <a16:creationId xmlns:a16="http://schemas.microsoft.com/office/drawing/2014/main" id="{16B420D1-EB32-1226-E02A-3C8A685EFAFA}"/>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2067965" y="755786"/>
            <a:ext cx="8056069" cy="6041041"/>
          </a:xfrm>
        </p:spPr>
      </p:pic>
    </p:spTree>
    <p:extLst>
      <p:ext uri="{BB962C8B-B14F-4D97-AF65-F5344CB8AC3E}">
        <p14:creationId xmlns:p14="http://schemas.microsoft.com/office/powerpoint/2010/main" val="4492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2" y="420109"/>
            <a:ext cx="10364451" cy="589181"/>
          </a:xfrm>
        </p:spPr>
        <p:txBody>
          <a:bodyPr/>
          <a:lstStyle/>
          <a:p>
            <a:r>
              <a:rPr lang="en-US" dirty="0"/>
              <a:t>One-Way Hash Functions</a:t>
            </a:r>
          </a:p>
        </p:txBody>
      </p:sp>
      <p:pic>
        <p:nvPicPr>
          <p:cNvPr id="4" name="Picture 3">
            <a:extLst>
              <a:ext uri="{FF2B5EF4-FFF2-40B4-BE49-F238E27FC236}">
                <a16:creationId xmlns:a16="http://schemas.microsoft.com/office/drawing/2014/main" id="{5FF9282A-FAEF-747E-C7E5-30E2130680AC}"/>
              </a:ext>
            </a:extLst>
          </p:cNvPr>
          <p:cNvPicPr>
            <a:picLocks noChangeAspect="1"/>
          </p:cNvPicPr>
          <p:nvPr/>
        </p:nvPicPr>
        <p:blipFill>
          <a:blip r:embed="rId2"/>
          <a:stretch>
            <a:fillRect/>
          </a:stretch>
        </p:blipFill>
        <p:spPr>
          <a:xfrm>
            <a:off x="1624072" y="1069675"/>
            <a:ext cx="8943853" cy="5719314"/>
          </a:xfrm>
          <a:prstGeom prst="rect">
            <a:avLst/>
          </a:prstGeom>
        </p:spPr>
      </p:pic>
    </p:spTree>
    <p:extLst>
      <p:ext uri="{BB962C8B-B14F-4D97-AF65-F5344CB8AC3E}">
        <p14:creationId xmlns:p14="http://schemas.microsoft.com/office/powerpoint/2010/main" val="1321290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480494"/>
            <a:ext cx="10364451" cy="589181"/>
          </a:xfrm>
        </p:spPr>
        <p:txBody>
          <a:bodyPr/>
          <a:lstStyle/>
          <a:p>
            <a:r>
              <a:rPr lang="en-US" dirty="0"/>
              <a:t>Collections</a:t>
            </a:r>
          </a:p>
        </p:txBody>
      </p:sp>
      <p:pic>
        <p:nvPicPr>
          <p:cNvPr id="5" name="Picture 4">
            <a:extLst>
              <a:ext uri="{FF2B5EF4-FFF2-40B4-BE49-F238E27FC236}">
                <a16:creationId xmlns:a16="http://schemas.microsoft.com/office/drawing/2014/main" id="{F4C46B63-B533-DF51-E351-81F515E58D26}"/>
              </a:ext>
            </a:extLst>
          </p:cNvPr>
          <p:cNvPicPr>
            <a:picLocks noChangeAspect="1"/>
          </p:cNvPicPr>
          <p:nvPr/>
        </p:nvPicPr>
        <p:blipFill>
          <a:blip r:embed="rId2"/>
          <a:stretch>
            <a:fillRect/>
          </a:stretch>
        </p:blipFill>
        <p:spPr>
          <a:xfrm>
            <a:off x="1696421" y="1164566"/>
            <a:ext cx="8799158" cy="5623034"/>
          </a:xfrm>
          <a:prstGeom prst="rect">
            <a:avLst/>
          </a:prstGeom>
        </p:spPr>
      </p:pic>
    </p:spTree>
    <p:extLst>
      <p:ext uri="{BB962C8B-B14F-4D97-AF65-F5344CB8AC3E}">
        <p14:creationId xmlns:p14="http://schemas.microsoft.com/office/powerpoint/2010/main" val="3852087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3" y="398080"/>
            <a:ext cx="10364451" cy="589181"/>
          </a:xfrm>
        </p:spPr>
        <p:txBody>
          <a:bodyPr/>
          <a:lstStyle/>
          <a:p>
            <a:r>
              <a:rPr lang="en-US" dirty="0"/>
              <a:t>Priority Queue</a:t>
            </a:r>
          </a:p>
        </p:txBody>
      </p:sp>
      <p:pic>
        <p:nvPicPr>
          <p:cNvPr id="4" name="Picture 3">
            <a:extLst>
              <a:ext uri="{FF2B5EF4-FFF2-40B4-BE49-F238E27FC236}">
                <a16:creationId xmlns:a16="http://schemas.microsoft.com/office/drawing/2014/main" id="{CC6B4AA4-CB30-4158-C950-A7BAF356A692}"/>
              </a:ext>
            </a:extLst>
          </p:cNvPr>
          <p:cNvPicPr>
            <a:picLocks noChangeAspect="1"/>
          </p:cNvPicPr>
          <p:nvPr/>
        </p:nvPicPr>
        <p:blipFill>
          <a:blip r:embed="rId2"/>
          <a:stretch>
            <a:fillRect/>
          </a:stretch>
        </p:blipFill>
        <p:spPr>
          <a:xfrm>
            <a:off x="1530217" y="987261"/>
            <a:ext cx="9131565" cy="5809479"/>
          </a:xfrm>
          <a:prstGeom prst="rect">
            <a:avLst/>
          </a:prstGeom>
        </p:spPr>
      </p:pic>
    </p:spTree>
    <p:extLst>
      <p:ext uri="{BB962C8B-B14F-4D97-AF65-F5344CB8AC3E}">
        <p14:creationId xmlns:p14="http://schemas.microsoft.com/office/powerpoint/2010/main" val="747215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2" y="480494"/>
            <a:ext cx="10364451" cy="589181"/>
          </a:xfrm>
        </p:spPr>
        <p:txBody>
          <a:bodyPr/>
          <a:lstStyle/>
          <a:p>
            <a:r>
              <a:rPr lang="en-US" dirty="0"/>
              <a:t>Priority Queue: Applications</a:t>
            </a:r>
          </a:p>
        </p:txBody>
      </p:sp>
      <p:pic>
        <p:nvPicPr>
          <p:cNvPr id="4" name="Picture 3">
            <a:extLst>
              <a:ext uri="{FF2B5EF4-FFF2-40B4-BE49-F238E27FC236}">
                <a16:creationId xmlns:a16="http://schemas.microsoft.com/office/drawing/2014/main" id="{7D67C191-17D4-63AF-796C-2F99E41D074E}"/>
              </a:ext>
            </a:extLst>
          </p:cNvPr>
          <p:cNvPicPr>
            <a:picLocks noChangeAspect="1"/>
          </p:cNvPicPr>
          <p:nvPr/>
        </p:nvPicPr>
        <p:blipFill>
          <a:blip r:embed="rId2"/>
          <a:stretch>
            <a:fillRect/>
          </a:stretch>
        </p:blipFill>
        <p:spPr>
          <a:xfrm>
            <a:off x="1589991" y="1069675"/>
            <a:ext cx="9012015" cy="5766692"/>
          </a:xfrm>
          <a:prstGeom prst="rect">
            <a:avLst/>
          </a:prstGeom>
        </p:spPr>
      </p:pic>
    </p:spTree>
    <p:extLst>
      <p:ext uri="{BB962C8B-B14F-4D97-AF65-F5344CB8AC3E}">
        <p14:creationId xmlns:p14="http://schemas.microsoft.com/office/powerpoint/2010/main" val="1037663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480494"/>
            <a:ext cx="10364451" cy="589181"/>
          </a:xfrm>
        </p:spPr>
        <p:txBody>
          <a:bodyPr/>
          <a:lstStyle/>
          <a:p>
            <a:r>
              <a:rPr lang="en-US" dirty="0"/>
              <a:t>Example</a:t>
            </a:r>
          </a:p>
        </p:txBody>
      </p:sp>
      <p:pic>
        <p:nvPicPr>
          <p:cNvPr id="4" name="Picture 3">
            <a:extLst>
              <a:ext uri="{FF2B5EF4-FFF2-40B4-BE49-F238E27FC236}">
                <a16:creationId xmlns:a16="http://schemas.microsoft.com/office/drawing/2014/main" id="{936D06A3-A60C-78D7-CE10-3A58BC72F528}"/>
              </a:ext>
            </a:extLst>
          </p:cNvPr>
          <p:cNvPicPr>
            <a:picLocks noChangeAspect="1"/>
          </p:cNvPicPr>
          <p:nvPr/>
        </p:nvPicPr>
        <p:blipFill>
          <a:blip r:embed="rId2"/>
          <a:stretch>
            <a:fillRect/>
          </a:stretch>
        </p:blipFill>
        <p:spPr>
          <a:xfrm>
            <a:off x="1584015" y="1069675"/>
            <a:ext cx="9023970" cy="2241081"/>
          </a:xfrm>
          <a:prstGeom prst="rect">
            <a:avLst/>
          </a:prstGeom>
        </p:spPr>
      </p:pic>
      <p:pic>
        <p:nvPicPr>
          <p:cNvPr id="6" name="Picture 5">
            <a:extLst>
              <a:ext uri="{FF2B5EF4-FFF2-40B4-BE49-F238E27FC236}">
                <a16:creationId xmlns:a16="http://schemas.microsoft.com/office/drawing/2014/main" id="{173A2068-0257-5BD4-DF9B-5BD06FF2ADE1}"/>
              </a:ext>
            </a:extLst>
          </p:cNvPr>
          <p:cNvPicPr>
            <a:picLocks noChangeAspect="1"/>
          </p:cNvPicPr>
          <p:nvPr/>
        </p:nvPicPr>
        <p:blipFill>
          <a:blip r:embed="rId3"/>
          <a:stretch>
            <a:fillRect/>
          </a:stretch>
        </p:blipFill>
        <p:spPr>
          <a:xfrm>
            <a:off x="1816721" y="3429000"/>
            <a:ext cx="8558557" cy="3296092"/>
          </a:xfrm>
          <a:prstGeom prst="rect">
            <a:avLst/>
          </a:prstGeom>
        </p:spPr>
      </p:pic>
    </p:spTree>
    <p:extLst>
      <p:ext uri="{BB962C8B-B14F-4D97-AF65-F5344CB8AC3E}">
        <p14:creationId xmlns:p14="http://schemas.microsoft.com/office/powerpoint/2010/main" val="406156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480494"/>
            <a:ext cx="10364451" cy="589181"/>
          </a:xfrm>
        </p:spPr>
        <p:txBody>
          <a:bodyPr/>
          <a:lstStyle/>
          <a:p>
            <a:r>
              <a:rPr lang="en-US" dirty="0"/>
              <a:t>Complete Binary Tree</a:t>
            </a:r>
          </a:p>
        </p:txBody>
      </p:sp>
      <p:pic>
        <p:nvPicPr>
          <p:cNvPr id="4" name="Picture 3">
            <a:extLst>
              <a:ext uri="{FF2B5EF4-FFF2-40B4-BE49-F238E27FC236}">
                <a16:creationId xmlns:a16="http://schemas.microsoft.com/office/drawing/2014/main" id="{870A59D4-56AA-C7E4-3128-54AC908C3A03}"/>
              </a:ext>
            </a:extLst>
          </p:cNvPr>
          <p:cNvPicPr>
            <a:picLocks noChangeAspect="1"/>
          </p:cNvPicPr>
          <p:nvPr/>
        </p:nvPicPr>
        <p:blipFill>
          <a:blip r:embed="rId2"/>
          <a:stretch>
            <a:fillRect/>
          </a:stretch>
        </p:blipFill>
        <p:spPr>
          <a:xfrm>
            <a:off x="1257917" y="1069675"/>
            <a:ext cx="9676165" cy="5693434"/>
          </a:xfrm>
          <a:prstGeom prst="rect">
            <a:avLst/>
          </a:prstGeom>
        </p:spPr>
      </p:pic>
    </p:spTree>
    <p:extLst>
      <p:ext uri="{BB962C8B-B14F-4D97-AF65-F5344CB8AC3E}">
        <p14:creationId xmlns:p14="http://schemas.microsoft.com/office/powerpoint/2010/main" val="2997782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185D-73DC-953A-AF5A-71A4E5C260FE}"/>
              </a:ext>
            </a:extLst>
          </p:cNvPr>
          <p:cNvSpPr>
            <a:spLocks noGrp="1"/>
          </p:cNvSpPr>
          <p:nvPr>
            <p:ph type="title"/>
          </p:nvPr>
        </p:nvSpPr>
        <p:spPr>
          <a:xfrm>
            <a:off x="913149" y="506374"/>
            <a:ext cx="10364451" cy="701325"/>
          </a:xfrm>
        </p:spPr>
        <p:txBody>
          <a:bodyPr/>
          <a:lstStyle/>
          <a:p>
            <a:r>
              <a:rPr lang="en-US" dirty="0"/>
              <a:t>Running Time</a:t>
            </a:r>
          </a:p>
        </p:txBody>
      </p:sp>
      <p:pic>
        <p:nvPicPr>
          <p:cNvPr id="6" name="Picture 5" descr="A screenshot of a computer&#10;&#10;Description automatically generated">
            <a:extLst>
              <a:ext uri="{FF2B5EF4-FFF2-40B4-BE49-F238E27FC236}">
                <a16:creationId xmlns:a16="http://schemas.microsoft.com/office/drawing/2014/main" id="{6E79EEA4-128B-1BA9-81EB-71BD0A10D377}"/>
              </a:ext>
            </a:extLst>
          </p:cNvPr>
          <p:cNvPicPr>
            <a:picLocks noChangeAspect="1"/>
          </p:cNvPicPr>
          <p:nvPr/>
        </p:nvPicPr>
        <p:blipFill>
          <a:blip r:embed="rId2"/>
          <a:stretch>
            <a:fillRect/>
          </a:stretch>
        </p:blipFill>
        <p:spPr>
          <a:xfrm>
            <a:off x="1351907" y="1207699"/>
            <a:ext cx="9486933" cy="4928823"/>
          </a:xfrm>
          <a:prstGeom prst="rect">
            <a:avLst/>
          </a:prstGeom>
        </p:spPr>
      </p:pic>
    </p:spTree>
    <p:extLst>
      <p:ext uri="{BB962C8B-B14F-4D97-AF65-F5344CB8AC3E}">
        <p14:creationId xmlns:p14="http://schemas.microsoft.com/office/powerpoint/2010/main" val="895899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480494"/>
            <a:ext cx="10364451" cy="589181"/>
          </a:xfrm>
        </p:spPr>
        <p:txBody>
          <a:bodyPr/>
          <a:lstStyle/>
          <a:p>
            <a:r>
              <a:rPr lang="en-US" dirty="0"/>
              <a:t>Binary Heap: Representation</a:t>
            </a:r>
          </a:p>
        </p:txBody>
      </p:sp>
      <p:pic>
        <p:nvPicPr>
          <p:cNvPr id="4" name="Picture 3">
            <a:extLst>
              <a:ext uri="{FF2B5EF4-FFF2-40B4-BE49-F238E27FC236}">
                <a16:creationId xmlns:a16="http://schemas.microsoft.com/office/drawing/2014/main" id="{7CCF0E05-459A-8029-AF1F-D0E077FC8C86}"/>
              </a:ext>
            </a:extLst>
          </p:cNvPr>
          <p:cNvPicPr>
            <a:picLocks noChangeAspect="1"/>
          </p:cNvPicPr>
          <p:nvPr/>
        </p:nvPicPr>
        <p:blipFill>
          <a:blip r:embed="rId2"/>
          <a:stretch>
            <a:fillRect/>
          </a:stretch>
        </p:blipFill>
        <p:spPr>
          <a:xfrm>
            <a:off x="1596714" y="1069675"/>
            <a:ext cx="8998571" cy="5769379"/>
          </a:xfrm>
          <a:prstGeom prst="rect">
            <a:avLst/>
          </a:prstGeom>
        </p:spPr>
      </p:pic>
    </p:spTree>
    <p:extLst>
      <p:ext uri="{BB962C8B-B14F-4D97-AF65-F5344CB8AC3E}">
        <p14:creationId xmlns:p14="http://schemas.microsoft.com/office/powerpoint/2010/main" val="3068167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480494"/>
            <a:ext cx="10364451" cy="589181"/>
          </a:xfrm>
        </p:spPr>
        <p:txBody>
          <a:bodyPr/>
          <a:lstStyle/>
          <a:p>
            <a:r>
              <a:rPr lang="en-US" dirty="0"/>
              <a:t>Binary Heap: Properties</a:t>
            </a:r>
          </a:p>
        </p:txBody>
      </p:sp>
      <p:pic>
        <p:nvPicPr>
          <p:cNvPr id="4" name="Picture 3">
            <a:extLst>
              <a:ext uri="{FF2B5EF4-FFF2-40B4-BE49-F238E27FC236}">
                <a16:creationId xmlns:a16="http://schemas.microsoft.com/office/drawing/2014/main" id="{3E5EB750-7FEC-5BE7-C98F-FC0DB2E6C349}"/>
              </a:ext>
            </a:extLst>
          </p:cNvPr>
          <p:cNvPicPr>
            <a:picLocks noChangeAspect="1"/>
          </p:cNvPicPr>
          <p:nvPr/>
        </p:nvPicPr>
        <p:blipFill>
          <a:blip r:embed="rId2"/>
          <a:stretch>
            <a:fillRect/>
          </a:stretch>
        </p:blipFill>
        <p:spPr>
          <a:xfrm>
            <a:off x="1636431" y="1069675"/>
            <a:ext cx="8919136" cy="5778013"/>
          </a:xfrm>
          <a:prstGeom prst="rect">
            <a:avLst/>
          </a:prstGeom>
        </p:spPr>
      </p:pic>
    </p:spTree>
    <p:extLst>
      <p:ext uri="{BB962C8B-B14F-4D97-AF65-F5344CB8AC3E}">
        <p14:creationId xmlns:p14="http://schemas.microsoft.com/office/powerpoint/2010/main" val="1719415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3" y="385603"/>
            <a:ext cx="10364451" cy="589181"/>
          </a:xfrm>
        </p:spPr>
        <p:txBody>
          <a:bodyPr/>
          <a:lstStyle/>
          <a:p>
            <a:r>
              <a:rPr lang="en-US" dirty="0"/>
              <a:t>Binary Heap Demo</a:t>
            </a:r>
          </a:p>
        </p:txBody>
      </p:sp>
      <p:pic>
        <p:nvPicPr>
          <p:cNvPr id="4" name="24DemoBinaryHeap">
            <a:hlinkClick r:id="" action="ppaction://media"/>
            <a:extLst>
              <a:ext uri="{FF2B5EF4-FFF2-40B4-BE49-F238E27FC236}">
                <a16:creationId xmlns:a16="http://schemas.microsoft.com/office/drawing/2014/main" id="{7BA565A3-24DD-1F63-F64E-9EDEE211043C}"/>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2325820" y="1035169"/>
            <a:ext cx="7540355" cy="5654320"/>
          </a:xfrm>
        </p:spPr>
      </p:pic>
    </p:spTree>
    <p:extLst>
      <p:ext uri="{BB962C8B-B14F-4D97-AF65-F5344CB8AC3E}">
        <p14:creationId xmlns:p14="http://schemas.microsoft.com/office/powerpoint/2010/main" val="219044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3964-B22F-9FB0-CE70-76CBA2F76768}"/>
              </a:ext>
            </a:extLst>
          </p:cNvPr>
          <p:cNvSpPr>
            <a:spLocks noGrp="1"/>
          </p:cNvSpPr>
          <p:nvPr>
            <p:ph type="title"/>
          </p:nvPr>
        </p:nvSpPr>
        <p:spPr>
          <a:xfrm>
            <a:off x="913149" y="489122"/>
            <a:ext cx="10364451" cy="640940"/>
          </a:xfrm>
        </p:spPr>
        <p:txBody>
          <a:bodyPr/>
          <a:lstStyle/>
          <a:p>
            <a:r>
              <a:rPr lang="en-US" dirty="0"/>
              <a:t>Binary Indexed (Fenwick) Tree</a:t>
            </a:r>
          </a:p>
        </p:txBody>
      </p:sp>
      <p:sp>
        <p:nvSpPr>
          <p:cNvPr id="3" name="Content Placeholder 2">
            <a:extLst>
              <a:ext uri="{FF2B5EF4-FFF2-40B4-BE49-F238E27FC236}">
                <a16:creationId xmlns:a16="http://schemas.microsoft.com/office/drawing/2014/main" id="{D1333395-A50D-A1B1-CC35-D1D4A25D9F09}"/>
              </a:ext>
            </a:extLst>
          </p:cNvPr>
          <p:cNvSpPr>
            <a:spLocks noGrp="1"/>
          </p:cNvSpPr>
          <p:nvPr>
            <p:ph sz="quarter" idx="13"/>
          </p:nvPr>
        </p:nvSpPr>
        <p:spPr>
          <a:xfrm>
            <a:off x="733245" y="1345722"/>
            <a:ext cx="11041812" cy="4445478"/>
          </a:xfrm>
        </p:spPr>
        <p:txBody>
          <a:bodyPr/>
          <a:lstStyle/>
          <a:p>
            <a:pPr>
              <a:lnSpc>
                <a:spcPct val="100000"/>
              </a:lnSpc>
            </a:pPr>
            <a:r>
              <a:rPr lang="en-US" sz="1800" dirty="0">
                <a:solidFill>
                  <a:srgbClr val="000000"/>
                </a:solidFill>
                <a:latin typeface="Cambria Math" panose="02040503050406030204" pitchFamily="18" charset="0"/>
                <a:ea typeface="Cambria Math" panose="02040503050406030204" pitchFamily="18" charset="0"/>
              </a:rPr>
              <a:t>We will use the function </a:t>
            </a:r>
            <a:r>
              <a:rPr lang="en-US" sz="1800" dirty="0" err="1">
                <a:solidFill>
                  <a:schemeClr val="accent4">
                    <a:lumMod val="75000"/>
                  </a:schemeClr>
                </a:solidFill>
                <a:latin typeface="Cambria Math" panose="02040503050406030204" pitchFamily="18" charset="0"/>
                <a:ea typeface="Cambria Math" panose="02040503050406030204" pitchFamily="18" charset="0"/>
              </a:rPr>
              <a:t>LSOne</a:t>
            </a:r>
            <a:r>
              <a:rPr lang="en-US" sz="1800" dirty="0">
                <a:solidFill>
                  <a:schemeClr val="accent4">
                    <a:lumMod val="75000"/>
                  </a:schemeClr>
                </a:solidFill>
                <a:latin typeface="Cambria Math" panose="02040503050406030204" pitchFamily="18" charset="0"/>
                <a:ea typeface="Cambria Math" panose="02040503050406030204" pitchFamily="18" charset="0"/>
              </a:rPr>
              <a:t>(S)</a:t>
            </a:r>
            <a:r>
              <a:rPr lang="en-US" sz="1800" dirty="0">
                <a:solidFill>
                  <a:srgbClr val="000000"/>
                </a:solidFill>
                <a:latin typeface="Cambria Math" panose="02040503050406030204" pitchFamily="18" charset="0"/>
                <a:ea typeface="Cambria Math" panose="02040503050406030204" pitchFamily="18" charset="0"/>
              </a:rPr>
              <a:t> which is </a:t>
            </a:r>
            <a:r>
              <a:rPr lang="en-US" sz="1800" dirty="0">
                <a:solidFill>
                  <a:schemeClr val="accent4">
                    <a:lumMod val="75000"/>
                  </a:schemeClr>
                </a:solidFill>
                <a:latin typeface="Cambria Math" panose="02040503050406030204" pitchFamily="18" charset="0"/>
                <a:ea typeface="Cambria Math" panose="02040503050406030204" pitchFamily="18" charset="0"/>
              </a:rPr>
              <a:t>((S) &amp; -(S))) </a:t>
            </a:r>
            <a:r>
              <a:rPr lang="en-US" sz="1800" dirty="0">
                <a:solidFill>
                  <a:srgbClr val="000000"/>
                </a:solidFill>
                <a:latin typeface="Cambria Math" panose="02040503050406030204" pitchFamily="18" charset="0"/>
                <a:ea typeface="Cambria Math" panose="02040503050406030204" pitchFamily="18" charset="0"/>
              </a:rPr>
              <a:t>and produces the first </a:t>
            </a:r>
            <a:r>
              <a:rPr lang="en-US" sz="1800" b="1" i="1" dirty="0">
                <a:solidFill>
                  <a:srgbClr val="000000"/>
                </a:solidFill>
                <a:latin typeface="Cambria Math" panose="02040503050406030204" pitchFamily="18" charset="0"/>
                <a:ea typeface="Cambria Math" panose="02040503050406030204" pitchFamily="18" charset="0"/>
              </a:rPr>
              <a:t>Least Significant One-bit </a:t>
            </a:r>
            <a:r>
              <a:rPr lang="en-US" sz="1800" dirty="0">
                <a:solidFill>
                  <a:srgbClr val="000000"/>
                </a:solidFill>
                <a:latin typeface="Cambria Math" panose="02040503050406030204" pitchFamily="18" charset="0"/>
                <a:ea typeface="Cambria Math" panose="02040503050406030204" pitchFamily="18" charset="0"/>
              </a:rPr>
              <a:t>in </a:t>
            </a:r>
            <a:r>
              <a:rPr lang="en-US" sz="1800" dirty="0">
                <a:solidFill>
                  <a:schemeClr val="accent4">
                    <a:lumMod val="75000"/>
                  </a:schemeClr>
                </a:solidFill>
                <a:latin typeface="Cambria Math" panose="02040503050406030204" pitchFamily="18" charset="0"/>
                <a:ea typeface="Cambria Math" panose="02040503050406030204" pitchFamily="18" charset="0"/>
              </a:rPr>
              <a:t>S</a:t>
            </a:r>
            <a:r>
              <a:rPr lang="en-US" sz="1800" dirty="0">
                <a:solidFill>
                  <a:srgbClr val="000000"/>
                </a:solidFill>
                <a:latin typeface="Cambria Math" panose="02040503050406030204" pitchFamily="18" charset="0"/>
                <a:ea typeface="Cambria Math" panose="02040503050406030204" pitchFamily="18" charset="0"/>
              </a:rPr>
              <a:t> </a:t>
            </a:r>
          </a:p>
          <a:p>
            <a:pPr>
              <a:lnSpc>
                <a:spcPct val="100000"/>
              </a:lnSpc>
            </a:pPr>
            <a:r>
              <a:rPr lang="en-US" sz="1800" dirty="0">
                <a:solidFill>
                  <a:srgbClr val="000000"/>
                </a:solidFill>
                <a:latin typeface="Cambria Math" panose="02040503050406030204" pitchFamily="18" charset="0"/>
                <a:ea typeface="Cambria Math" panose="02040503050406030204" pitchFamily="18" charset="0"/>
              </a:rPr>
              <a:t>The item at </a:t>
            </a:r>
            <a:r>
              <a:rPr lang="en-US" sz="1800" dirty="0">
                <a:solidFill>
                  <a:schemeClr val="accent4">
                    <a:lumMod val="75000"/>
                  </a:schemeClr>
                </a:solidFill>
                <a:latin typeface="Cambria Math" panose="02040503050406030204" pitchFamily="18" charset="0"/>
                <a:ea typeface="Cambria Math" panose="02040503050406030204" pitchFamily="18" charset="0"/>
              </a:rPr>
              <a:t>index </a:t>
            </a:r>
            <a:r>
              <a:rPr lang="en-US" sz="1800" dirty="0" err="1">
                <a:solidFill>
                  <a:schemeClr val="accent4">
                    <a:lumMod val="75000"/>
                  </a:schemeClr>
                </a:solidFill>
                <a:latin typeface="Cambria Math" panose="02040503050406030204" pitchFamily="18" charset="0"/>
                <a:ea typeface="Cambria Math" panose="02040503050406030204" pitchFamily="18" charset="0"/>
              </a:rPr>
              <a:t>i</a:t>
            </a:r>
            <a:r>
              <a:rPr lang="en-US" sz="1800" dirty="0">
                <a:solidFill>
                  <a:srgbClr val="000000"/>
                </a:solidFill>
                <a:latin typeface="Cambria Math" panose="02040503050406030204" pitchFamily="18" charset="0"/>
                <a:ea typeface="Cambria Math" panose="02040503050406030204" pitchFamily="18" charset="0"/>
              </a:rPr>
              <a:t> of Fenwick Tree </a:t>
            </a:r>
            <a:r>
              <a:rPr lang="en-US" sz="1800" dirty="0">
                <a:solidFill>
                  <a:schemeClr val="accent4">
                    <a:lumMod val="75000"/>
                  </a:schemeClr>
                </a:solidFill>
                <a:latin typeface="Cambria Math" panose="02040503050406030204" pitchFamily="18" charset="0"/>
                <a:ea typeface="Cambria Math" panose="02040503050406030204" pitchFamily="18" charset="0"/>
              </a:rPr>
              <a:t>ft</a:t>
            </a:r>
            <a:r>
              <a:rPr lang="en-US" sz="1800" dirty="0">
                <a:solidFill>
                  <a:srgbClr val="000000"/>
                </a:solidFill>
                <a:latin typeface="Cambria Math" panose="02040503050406030204" pitchFamily="18" charset="0"/>
                <a:ea typeface="Cambria Math" panose="02040503050406030204" pitchFamily="18" charset="0"/>
              </a:rPr>
              <a:t> is responsible for items in the range </a:t>
            </a:r>
            <a:r>
              <a:rPr lang="en-US" sz="1800" dirty="0">
                <a:solidFill>
                  <a:schemeClr val="accent4">
                    <a:lumMod val="75000"/>
                  </a:schemeClr>
                </a:solidFill>
                <a:latin typeface="Cambria Math" panose="02040503050406030204" pitchFamily="18" charset="0"/>
                <a:ea typeface="Cambria Math" panose="02040503050406030204" pitchFamily="18" charset="0"/>
              </a:rPr>
              <a:t>[(</a:t>
            </a:r>
            <a:r>
              <a:rPr lang="en-US" sz="1800" dirty="0" err="1">
                <a:solidFill>
                  <a:schemeClr val="accent4">
                    <a:lumMod val="75000"/>
                  </a:schemeClr>
                </a:solidFill>
                <a:latin typeface="Cambria Math" panose="02040503050406030204" pitchFamily="18" charset="0"/>
                <a:ea typeface="Cambria Math" panose="02040503050406030204" pitchFamily="18" charset="0"/>
              </a:rPr>
              <a:t>i-LSOne</a:t>
            </a:r>
            <a:r>
              <a:rPr lang="en-US" sz="1800" dirty="0">
                <a:solidFill>
                  <a:schemeClr val="accent4">
                    <a:lumMod val="75000"/>
                  </a:schemeClr>
                </a:solidFill>
                <a:latin typeface="Cambria Math" panose="02040503050406030204" pitchFamily="18" charset="0"/>
                <a:ea typeface="Cambria Math" panose="02040503050406030204" pitchFamily="18" charset="0"/>
              </a:rPr>
              <a:t>(</a:t>
            </a:r>
            <a:r>
              <a:rPr lang="en-US" sz="1800" dirty="0" err="1">
                <a:solidFill>
                  <a:schemeClr val="accent4">
                    <a:lumMod val="75000"/>
                  </a:schemeClr>
                </a:solidFill>
                <a:latin typeface="Cambria Math" panose="02040503050406030204" pitchFamily="18" charset="0"/>
                <a:ea typeface="Cambria Math" panose="02040503050406030204" pitchFamily="18" charset="0"/>
              </a:rPr>
              <a:t>i</a:t>
            </a:r>
            <a:r>
              <a:rPr lang="en-US" sz="1800" dirty="0">
                <a:solidFill>
                  <a:schemeClr val="accent4">
                    <a:lumMod val="75000"/>
                  </a:schemeClr>
                </a:solidFill>
                <a:latin typeface="Cambria Math" panose="02040503050406030204" pitchFamily="18" charset="0"/>
                <a:ea typeface="Cambria Math" panose="02040503050406030204" pitchFamily="18" charset="0"/>
              </a:rPr>
              <a:t>)+1)…..</a:t>
            </a:r>
            <a:r>
              <a:rPr lang="en-US" sz="1800" dirty="0" err="1">
                <a:solidFill>
                  <a:schemeClr val="accent4">
                    <a:lumMod val="75000"/>
                  </a:schemeClr>
                </a:solidFill>
                <a:latin typeface="Cambria Math" panose="02040503050406030204" pitchFamily="18" charset="0"/>
                <a:ea typeface="Cambria Math" panose="02040503050406030204" pitchFamily="18" charset="0"/>
              </a:rPr>
              <a:t>i</a:t>
            </a:r>
            <a:r>
              <a:rPr lang="en-US" sz="1800" dirty="0">
                <a:solidFill>
                  <a:schemeClr val="accent4">
                    <a:lumMod val="75000"/>
                  </a:schemeClr>
                </a:solidFill>
                <a:latin typeface="Cambria Math" panose="02040503050406030204" pitchFamily="18" charset="0"/>
                <a:ea typeface="Cambria Math" panose="02040503050406030204" pitchFamily="18" charset="0"/>
              </a:rPr>
              <a:t>] </a:t>
            </a:r>
            <a:r>
              <a:rPr lang="en-US" sz="1800" dirty="0">
                <a:solidFill>
                  <a:srgbClr val="000000"/>
                </a:solidFill>
                <a:latin typeface="Cambria Math" panose="02040503050406030204" pitchFamily="18" charset="0"/>
                <a:ea typeface="Cambria Math" panose="02040503050406030204" pitchFamily="18" charset="0"/>
              </a:rPr>
              <a:t>of the frequency array </a:t>
            </a:r>
          </a:p>
          <a:p>
            <a:pPr>
              <a:lnSpc>
                <a:spcPct val="100000"/>
              </a:lnSpc>
            </a:pPr>
            <a:endParaRPr lang="en-US" sz="1800" dirty="0">
              <a:solidFill>
                <a:srgbClr val="000000"/>
              </a:solidFill>
              <a:latin typeface="Cambria Math" panose="02040503050406030204" pitchFamily="18" charset="0"/>
              <a:ea typeface="Cambria Math" panose="02040503050406030204" pitchFamily="18" charset="0"/>
            </a:endParaRPr>
          </a:p>
        </p:txBody>
      </p:sp>
      <p:pic>
        <p:nvPicPr>
          <p:cNvPr id="5" name="Picture 4" descr="A screenshot of a computer program&#10;&#10;Description automatically generated">
            <a:extLst>
              <a:ext uri="{FF2B5EF4-FFF2-40B4-BE49-F238E27FC236}">
                <a16:creationId xmlns:a16="http://schemas.microsoft.com/office/drawing/2014/main" id="{87664E1A-5AAC-3A30-CE71-96C5310AEE37}"/>
              </a:ext>
            </a:extLst>
          </p:cNvPr>
          <p:cNvPicPr>
            <a:picLocks noChangeAspect="1"/>
          </p:cNvPicPr>
          <p:nvPr/>
        </p:nvPicPr>
        <p:blipFill>
          <a:blip r:embed="rId2"/>
          <a:stretch>
            <a:fillRect/>
          </a:stretch>
        </p:blipFill>
        <p:spPr>
          <a:xfrm>
            <a:off x="3682300" y="2331463"/>
            <a:ext cx="4826148" cy="4455619"/>
          </a:xfrm>
          <a:prstGeom prst="rect">
            <a:avLst/>
          </a:prstGeom>
        </p:spPr>
      </p:pic>
    </p:spTree>
    <p:extLst>
      <p:ext uri="{BB962C8B-B14F-4D97-AF65-F5344CB8AC3E}">
        <p14:creationId xmlns:p14="http://schemas.microsoft.com/office/powerpoint/2010/main" val="3507249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1B584D-F7C2-4C23-6D4B-33ADBD860FC7}"/>
              </a:ext>
            </a:extLst>
          </p:cNvPr>
          <p:cNvSpPr>
            <a:spLocks noGrp="1"/>
          </p:cNvSpPr>
          <p:nvPr>
            <p:ph type="title"/>
          </p:nvPr>
        </p:nvSpPr>
        <p:spPr>
          <a:xfrm>
            <a:off x="913774" y="721682"/>
            <a:ext cx="10364451" cy="640940"/>
          </a:xfrm>
        </p:spPr>
        <p:txBody>
          <a:bodyPr/>
          <a:lstStyle/>
          <a:p>
            <a:r>
              <a:rPr lang="en-US" dirty="0"/>
              <a:t>Binary Indexed (Fenwick) Tree</a:t>
            </a:r>
          </a:p>
        </p:txBody>
      </p:sp>
      <p:pic>
        <p:nvPicPr>
          <p:cNvPr id="6" name="Picture 5" descr="A diagram of a graph&#10;&#10;Description automatically generated">
            <a:extLst>
              <a:ext uri="{FF2B5EF4-FFF2-40B4-BE49-F238E27FC236}">
                <a16:creationId xmlns:a16="http://schemas.microsoft.com/office/drawing/2014/main" id="{88AF834D-AC73-B290-E723-B0F91C770205}"/>
              </a:ext>
            </a:extLst>
          </p:cNvPr>
          <p:cNvPicPr>
            <a:picLocks noChangeAspect="1"/>
          </p:cNvPicPr>
          <p:nvPr/>
        </p:nvPicPr>
        <p:blipFill>
          <a:blip r:embed="rId2"/>
          <a:stretch>
            <a:fillRect/>
          </a:stretch>
        </p:blipFill>
        <p:spPr>
          <a:xfrm>
            <a:off x="1334500" y="1656965"/>
            <a:ext cx="9522999" cy="354407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010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1B584D-F7C2-4C23-6D4B-33ADBD860FC7}"/>
              </a:ext>
            </a:extLst>
          </p:cNvPr>
          <p:cNvSpPr>
            <a:spLocks noGrp="1"/>
          </p:cNvSpPr>
          <p:nvPr>
            <p:ph type="title"/>
          </p:nvPr>
        </p:nvSpPr>
        <p:spPr>
          <a:xfrm>
            <a:off x="913771" y="747920"/>
            <a:ext cx="10364451" cy="640940"/>
          </a:xfrm>
        </p:spPr>
        <p:txBody>
          <a:bodyPr/>
          <a:lstStyle/>
          <a:p>
            <a:r>
              <a:rPr lang="en-US" dirty="0"/>
              <a:t>Binary Indexed (Fenwick) Tree</a:t>
            </a:r>
          </a:p>
        </p:txBody>
      </p:sp>
      <p:pic>
        <p:nvPicPr>
          <p:cNvPr id="8" name="Picture 7" descr="A diagram of a graph&#10;&#10;Description automatically generated">
            <a:extLst>
              <a:ext uri="{FF2B5EF4-FFF2-40B4-BE49-F238E27FC236}">
                <a16:creationId xmlns:a16="http://schemas.microsoft.com/office/drawing/2014/main" id="{489B8716-52A4-3993-4110-8EBEA661D29A}"/>
              </a:ext>
            </a:extLst>
          </p:cNvPr>
          <p:cNvPicPr>
            <a:picLocks noChangeAspect="1"/>
          </p:cNvPicPr>
          <p:nvPr/>
        </p:nvPicPr>
        <p:blipFill>
          <a:blip r:embed="rId2"/>
          <a:stretch>
            <a:fillRect/>
          </a:stretch>
        </p:blipFill>
        <p:spPr>
          <a:xfrm>
            <a:off x="1898638" y="1686556"/>
            <a:ext cx="8394719" cy="38947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7575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01D843-1AB2-EF45-691A-9BA260A5D3D2}"/>
              </a:ext>
            </a:extLst>
          </p:cNvPr>
          <p:cNvPicPr>
            <a:picLocks noChangeAspect="1"/>
          </p:cNvPicPr>
          <p:nvPr/>
        </p:nvPicPr>
        <p:blipFill>
          <a:blip r:embed="rId2"/>
          <a:stretch>
            <a:fillRect/>
          </a:stretch>
        </p:blipFill>
        <p:spPr>
          <a:xfrm>
            <a:off x="1582700" y="794885"/>
            <a:ext cx="9026597" cy="5268230"/>
          </a:xfrm>
          <a:prstGeom prst="rect">
            <a:avLst/>
          </a:prstGeom>
        </p:spPr>
      </p:pic>
      <p:sp>
        <p:nvSpPr>
          <p:cNvPr id="3" name="TextBox 2">
            <a:extLst>
              <a:ext uri="{FF2B5EF4-FFF2-40B4-BE49-F238E27FC236}">
                <a16:creationId xmlns:a16="http://schemas.microsoft.com/office/drawing/2014/main" id="{35F7D716-629F-1DC7-1D4B-655D68077FA1}"/>
              </a:ext>
            </a:extLst>
          </p:cNvPr>
          <p:cNvSpPr txBox="1"/>
          <p:nvPr/>
        </p:nvSpPr>
        <p:spPr>
          <a:xfrm>
            <a:off x="3031464" y="6063115"/>
            <a:ext cx="6129068" cy="400110"/>
          </a:xfrm>
          <a:prstGeom prst="rect">
            <a:avLst/>
          </a:prstGeom>
          <a:noFill/>
        </p:spPr>
        <p:txBody>
          <a:bodyPr wrap="square">
            <a:spAutoFit/>
          </a:bodyPr>
          <a:lstStyle/>
          <a:p>
            <a:pPr algn="ctr"/>
            <a:r>
              <a:rPr lang="en-US" sz="2000" b="1" i="0" dirty="0">
                <a:solidFill>
                  <a:schemeClr val="accent1">
                    <a:lumMod val="75000"/>
                  </a:schemeClr>
                </a:solidFill>
                <a:effectLst/>
                <a:latin typeface="Cambria Math" panose="02040503050406030204" pitchFamily="18" charset="0"/>
                <a:ea typeface="Cambria Math" panose="02040503050406030204" pitchFamily="18" charset="0"/>
              </a:rPr>
              <a:t>What can we do when subproblems overlap?</a:t>
            </a:r>
            <a:endParaRPr lang="en-US" sz="2000" b="1" dirty="0">
              <a:solidFill>
                <a:schemeClr val="accent1">
                  <a:lumMod val="7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207919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533544"/>
            <a:ext cx="10364451" cy="589181"/>
          </a:xfrm>
        </p:spPr>
        <p:txBody>
          <a:bodyPr/>
          <a:lstStyle/>
          <a:p>
            <a:r>
              <a:rPr lang="en-US" dirty="0"/>
              <a:t>Back to Fibonacci</a:t>
            </a:r>
          </a:p>
        </p:txBody>
      </p:sp>
      <p:pic>
        <p:nvPicPr>
          <p:cNvPr id="7" name="Picture 6">
            <a:extLst>
              <a:ext uri="{FF2B5EF4-FFF2-40B4-BE49-F238E27FC236}">
                <a16:creationId xmlns:a16="http://schemas.microsoft.com/office/drawing/2014/main" id="{A1C1C887-AB7F-0C4A-EE04-EB7ADA5FFAFA}"/>
              </a:ext>
            </a:extLst>
          </p:cNvPr>
          <p:cNvPicPr>
            <a:picLocks noChangeAspect="1"/>
          </p:cNvPicPr>
          <p:nvPr/>
        </p:nvPicPr>
        <p:blipFill>
          <a:blip r:embed="rId2"/>
          <a:stretch>
            <a:fillRect/>
          </a:stretch>
        </p:blipFill>
        <p:spPr>
          <a:xfrm>
            <a:off x="1605605" y="1235410"/>
            <a:ext cx="8980790" cy="4794455"/>
          </a:xfrm>
          <a:prstGeom prst="rect">
            <a:avLst/>
          </a:prstGeom>
        </p:spPr>
      </p:pic>
    </p:spTree>
    <p:extLst>
      <p:ext uri="{BB962C8B-B14F-4D97-AF65-F5344CB8AC3E}">
        <p14:creationId xmlns:p14="http://schemas.microsoft.com/office/powerpoint/2010/main" val="5866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3" y="314924"/>
            <a:ext cx="10364451" cy="589181"/>
          </a:xfrm>
        </p:spPr>
        <p:txBody>
          <a:bodyPr/>
          <a:lstStyle/>
          <a:p>
            <a:r>
              <a:rPr lang="en-US" dirty="0"/>
              <a:t>Longest Common Subsequence </a:t>
            </a:r>
            <a:br>
              <a:rPr lang="en-US" dirty="0"/>
            </a:br>
            <a:endParaRPr lang="en-US" dirty="0"/>
          </a:p>
        </p:txBody>
      </p:sp>
      <p:pic>
        <p:nvPicPr>
          <p:cNvPr id="5" name="Picture 4" descr="A close-up of a text&#10;&#10;Description automatically generated">
            <a:extLst>
              <a:ext uri="{FF2B5EF4-FFF2-40B4-BE49-F238E27FC236}">
                <a16:creationId xmlns:a16="http://schemas.microsoft.com/office/drawing/2014/main" id="{0797BD5D-0D89-B225-16A2-5CBD46981FA4}"/>
              </a:ext>
            </a:extLst>
          </p:cNvPr>
          <p:cNvPicPr>
            <a:picLocks noChangeAspect="1"/>
          </p:cNvPicPr>
          <p:nvPr/>
        </p:nvPicPr>
        <p:blipFill>
          <a:blip r:embed="rId2"/>
          <a:stretch>
            <a:fillRect/>
          </a:stretch>
        </p:blipFill>
        <p:spPr>
          <a:xfrm>
            <a:off x="1598692" y="1037979"/>
            <a:ext cx="8994611" cy="2453075"/>
          </a:xfrm>
          <a:prstGeom prst="rect">
            <a:avLst/>
          </a:prstGeom>
          <a:ln w="12700" cap="sq">
            <a:solidFill>
              <a:srgbClr val="C00000"/>
            </a:solidFill>
            <a:prstDash val="solid"/>
            <a:miter lim="800000"/>
          </a:ln>
          <a:effectLst>
            <a:outerShdw blurRad="50800" dist="38100" dir="2700000" algn="tl" rotWithShape="0">
              <a:srgbClr val="000000">
                <a:alpha val="43000"/>
              </a:srgbClr>
            </a:outerShdw>
          </a:effectLst>
        </p:spPr>
      </p:pic>
      <p:pic>
        <p:nvPicPr>
          <p:cNvPr id="7" name="Picture 6" descr="A white text with black text&#10;&#10;Description automatically generated">
            <a:extLst>
              <a:ext uri="{FF2B5EF4-FFF2-40B4-BE49-F238E27FC236}">
                <a16:creationId xmlns:a16="http://schemas.microsoft.com/office/drawing/2014/main" id="{8B86FF6A-B6E4-B591-1364-CAB70B65EC6C}"/>
              </a:ext>
            </a:extLst>
          </p:cNvPr>
          <p:cNvPicPr>
            <a:picLocks noChangeAspect="1"/>
          </p:cNvPicPr>
          <p:nvPr/>
        </p:nvPicPr>
        <p:blipFill>
          <a:blip r:embed="rId3"/>
          <a:stretch>
            <a:fillRect/>
          </a:stretch>
        </p:blipFill>
        <p:spPr>
          <a:xfrm>
            <a:off x="1598694" y="3634694"/>
            <a:ext cx="8994611" cy="2908382"/>
          </a:xfrm>
          <a:prstGeom prst="rect">
            <a:avLst/>
          </a:prstGeom>
          <a:ln w="12700" cap="sq">
            <a:solidFill>
              <a:schemeClr val="accent2">
                <a:lumMod val="7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6996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3" y="782420"/>
            <a:ext cx="10364451" cy="589181"/>
          </a:xfrm>
        </p:spPr>
        <p:txBody>
          <a:bodyPr/>
          <a:lstStyle/>
          <a:p>
            <a:r>
              <a:rPr lang="en-US" dirty="0"/>
              <a:t>Longest Common Subsequence </a:t>
            </a:r>
            <a:br>
              <a:rPr lang="en-US" dirty="0"/>
            </a:br>
            <a:endParaRPr lang="en-US" dirty="0"/>
          </a:p>
        </p:txBody>
      </p:sp>
      <p:pic>
        <p:nvPicPr>
          <p:cNvPr id="4" name="Picture 3" descr="A table of answers with a number on it&#10;&#10;Description automatically generated with medium confidence">
            <a:extLst>
              <a:ext uri="{FF2B5EF4-FFF2-40B4-BE49-F238E27FC236}">
                <a16:creationId xmlns:a16="http://schemas.microsoft.com/office/drawing/2014/main" id="{D1A460B5-17C6-170B-6246-F32DCCF87455}"/>
              </a:ext>
            </a:extLst>
          </p:cNvPr>
          <p:cNvPicPr>
            <a:picLocks noChangeAspect="1"/>
          </p:cNvPicPr>
          <p:nvPr/>
        </p:nvPicPr>
        <p:blipFill>
          <a:blip r:embed="rId2"/>
          <a:stretch>
            <a:fillRect/>
          </a:stretch>
        </p:blipFill>
        <p:spPr>
          <a:xfrm>
            <a:off x="1449398" y="1621203"/>
            <a:ext cx="9293203" cy="3615593"/>
          </a:xfrm>
          <a:prstGeom prst="rect">
            <a:avLst/>
          </a:prstGeom>
          <a:ln w="1270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99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185D-73DC-953A-AF5A-71A4E5C260FE}"/>
              </a:ext>
            </a:extLst>
          </p:cNvPr>
          <p:cNvSpPr>
            <a:spLocks noGrp="1"/>
          </p:cNvSpPr>
          <p:nvPr>
            <p:ph type="title"/>
          </p:nvPr>
        </p:nvSpPr>
        <p:spPr>
          <a:xfrm>
            <a:off x="913149" y="506374"/>
            <a:ext cx="10364451" cy="701325"/>
          </a:xfrm>
        </p:spPr>
        <p:txBody>
          <a:bodyPr/>
          <a:lstStyle/>
          <a:p>
            <a:r>
              <a:rPr lang="en-US" dirty="0"/>
              <a:t>Running Time and Big O Notation</a:t>
            </a:r>
          </a:p>
        </p:txBody>
      </p:sp>
      <p:sp>
        <p:nvSpPr>
          <p:cNvPr id="3" name="Content Placeholder 2">
            <a:extLst>
              <a:ext uri="{FF2B5EF4-FFF2-40B4-BE49-F238E27FC236}">
                <a16:creationId xmlns:a16="http://schemas.microsoft.com/office/drawing/2014/main" id="{7EB31915-F858-EE3A-995B-EA657E8F6963}"/>
              </a:ext>
            </a:extLst>
          </p:cNvPr>
          <p:cNvSpPr>
            <a:spLocks noGrp="1"/>
          </p:cNvSpPr>
          <p:nvPr>
            <p:ph sz="quarter" idx="13"/>
          </p:nvPr>
        </p:nvSpPr>
        <p:spPr>
          <a:xfrm>
            <a:off x="1604512" y="1647645"/>
            <a:ext cx="9586823" cy="4074543"/>
          </a:xfrm>
        </p:spPr>
        <p:txBody>
          <a:bodyPr>
            <a:normAutofit/>
          </a:bodyPr>
          <a:lstStyle/>
          <a:p>
            <a:pPr marL="0" indent="0">
              <a:buNone/>
            </a:pPr>
            <a:r>
              <a:rPr lang="en-US" sz="2400" dirty="0">
                <a:latin typeface="Cambria Math" panose="02040503050406030204" pitchFamily="18" charset="0"/>
                <a:ea typeface="Cambria Math" panose="02040503050406030204" pitchFamily="18" charset="0"/>
              </a:rPr>
              <a:t>Basic Examples:</a:t>
            </a:r>
          </a:p>
          <a:p>
            <a:pPr marL="914400" lvl="1" indent="-457200">
              <a:buAutoNum type="arabicPeriod"/>
            </a:pPr>
            <a:r>
              <a:rPr lang="en-US" sz="2200" dirty="0">
                <a:latin typeface="Cambria Math" panose="02040503050406030204" pitchFamily="18" charset="0"/>
                <a:ea typeface="Cambria Math" panose="02040503050406030204" pitchFamily="18" charset="0"/>
              </a:rPr>
              <a:t>Power Calculation</a:t>
            </a:r>
          </a:p>
          <a:p>
            <a:pPr marL="914400" lvl="1" indent="-457200">
              <a:buAutoNum type="arabicPeriod"/>
            </a:pPr>
            <a:r>
              <a:rPr lang="en-US" sz="2200" dirty="0">
                <a:latin typeface="Cambria Math" panose="02040503050406030204" pitchFamily="18" charset="0"/>
                <a:ea typeface="Cambria Math" panose="02040503050406030204" pitchFamily="18" charset="0"/>
              </a:rPr>
              <a:t>Selection Sort</a:t>
            </a:r>
          </a:p>
          <a:p>
            <a:pPr marL="914400" lvl="1" indent="-457200">
              <a:buAutoNum type="arabicPeriod"/>
            </a:pPr>
            <a:r>
              <a:rPr lang="en-US" sz="2200" dirty="0">
                <a:latin typeface="Cambria Math" panose="02040503050406030204" pitchFamily="18" charset="0"/>
                <a:ea typeface="Cambria Math" panose="02040503050406030204" pitchFamily="18" charset="0"/>
              </a:rPr>
              <a:t>Binary Search</a:t>
            </a:r>
          </a:p>
          <a:p>
            <a:pPr marL="914400" lvl="1" indent="-457200">
              <a:buAutoNum type="arabicPeriod"/>
            </a:pPr>
            <a:r>
              <a:rPr lang="en-US" sz="2200" dirty="0">
                <a:latin typeface="Cambria Math" panose="02040503050406030204" pitchFamily="18" charset="0"/>
                <a:ea typeface="Cambria Math" panose="02040503050406030204" pitchFamily="18" charset="0"/>
              </a:rPr>
              <a:t>Two Sums</a:t>
            </a:r>
          </a:p>
        </p:txBody>
      </p:sp>
    </p:spTree>
    <p:extLst>
      <p:ext uri="{BB962C8B-B14F-4D97-AF65-F5344CB8AC3E}">
        <p14:creationId xmlns:p14="http://schemas.microsoft.com/office/powerpoint/2010/main" val="1689704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2524" y="419646"/>
            <a:ext cx="10364451" cy="589181"/>
          </a:xfrm>
        </p:spPr>
        <p:txBody>
          <a:bodyPr/>
          <a:lstStyle/>
          <a:p>
            <a:r>
              <a:rPr lang="en-US" dirty="0"/>
              <a:t>The Knapsack Problem</a:t>
            </a:r>
          </a:p>
        </p:txBody>
      </p:sp>
      <p:sp>
        <p:nvSpPr>
          <p:cNvPr id="3" name="Content Placeholder 2">
            <a:extLst>
              <a:ext uri="{FF2B5EF4-FFF2-40B4-BE49-F238E27FC236}">
                <a16:creationId xmlns:a16="http://schemas.microsoft.com/office/drawing/2014/main" id="{7306EAC0-FBAE-EDEB-DC47-E4FC097BF76A}"/>
              </a:ext>
            </a:extLst>
          </p:cNvPr>
          <p:cNvSpPr>
            <a:spLocks noGrp="1"/>
          </p:cNvSpPr>
          <p:nvPr>
            <p:ph sz="quarter" idx="13"/>
          </p:nvPr>
        </p:nvSpPr>
        <p:spPr>
          <a:xfrm>
            <a:off x="913149" y="1056735"/>
            <a:ext cx="10363826" cy="4744529"/>
          </a:xfrm>
        </p:spPr>
        <p:txBody>
          <a:bodyPr>
            <a:normAutofit/>
          </a:bodyPr>
          <a:lstStyle/>
          <a:p>
            <a:r>
              <a:rPr lang="en-US" b="0" i="0" dirty="0">
                <a:solidFill>
                  <a:srgbClr val="000000"/>
                </a:solidFill>
                <a:effectLst/>
                <a:latin typeface="Cambria Math" panose="02040503050406030204" pitchFamily="18" charset="0"/>
                <a:ea typeface="Cambria Math" panose="02040503050406030204" pitchFamily="18" charset="0"/>
              </a:rPr>
              <a:t>Given </a:t>
            </a:r>
            <a:r>
              <a:rPr lang="en-US" b="0" i="1" dirty="0">
                <a:solidFill>
                  <a:schemeClr val="accent4"/>
                </a:solidFill>
                <a:effectLst/>
                <a:latin typeface="Cambria Math" panose="02040503050406030204" pitchFamily="18" charset="0"/>
                <a:ea typeface="Cambria Math" panose="02040503050406030204" pitchFamily="18" charset="0"/>
              </a:rPr>
              <a:t>n</a:t>
            </a:r>
            <a:r>
              <a:rPr lang="en-US" b="0" i="1" dirty="0">
                <a:solidFill>
                  <a:srgbClr val="000000"/>
                </a:solidFill>
                <a:effectLst/>
                <a:latin typeface="Cambria Math" panose="02040503050406030204" pitchFamily="18" charset="0"/>
                <a:ea typeface="Cambria Math" panose="02040503050406030204" pitchFamily="18" charset="0"/>
              </a:rPr>
              <a:t> </a:t>
            </a:r>
            <a:r>
              <a:rPr lang="en-US" b="0" i="0" dirty="0">
                <a:solidFill>
                  <a:srgbClr val="000000"/>
                </a:solidFill>
                <a:effectLst/>
                <a:latin typeface="Cambria Math" panose="02040503050406030204" pitchFamily="18" charset="0"/>
                <a:ea typeface="Cambria Math" panose="02040503050406030204" pitchFamily="18" charset="0"/>
              </a:rPr>
              <a:t>objects and a knapsack</a:t>
            </a:r>
          </a:p>
          <a:p>
            <a:r>
              <a:rPr lang="en-US" b="0" i="0" dirty="0">
                <a:solidFill>
                  <a:srgbClr val="000000"/>
                </a:solidFill>
                <a:effectLst/>
                <a:latin typeface="Cambria Math" panose="02040503050406030204" pitchFamily="18" charset="0"/>
                <a:ea typeface="Cambria Math" panose="02040503050406030204" pitchFamily="18" charset="0"/>
              </a:rPr>
              <a:t>Object </a:t>
            </a:r>
            <a:r>
              <a:rPr lang="en-US" b="0" i="1" dirty="0" err="1">
                <a:solidFill>
                  <a:schemeClr val="accent4"/>
                </a:solidFill>
                <a:effectLst/>
                <a:latin typeface="Cambria Math" panose="02040503050406030204" pitchFamily="18" charset="0"/>
                <a:ea typeface="Cambria Math" panose="02040503050406030204" pitchFamily="18" charset="0"/>
              </a:rPr>
              <a:t>i</a:t>
            </a:r>
            <a:r>
              <a:rPr lang="en-US" b="0" i="1" dirty="0">
                <a:solidFill>
                  <a:srgbClr val="000000"/>
                </a:solidFill>
                <a:effectLst/>
                <a:latin typeface="Cambria Math" panose="02040503050406030204" pitchFamily="18" charset="0"/>
                <a:ea typeface="Cambria Math" panose="02040503050406030204" pitchFamily="18" charset="0"/>
              </a:rPr>
              <a:t> </a:t>
            </a:r>
            <a:r>
              <a:rPr lang="en-US" b="0" i="0" dirty="0">
                <a:solidFill>
                  <a:srgbClr val="000000"/>
                </a:solidFill>
                <a:effectLst/>
                <a:latin typeface="Cambria Math" panose="02040503050406030204" pitchFamily="18" charset="0"/>
                <a:ea typeface="Cambria Math" panose="02040503050406030204" pitchFamily="18" charset="0"/>
              </a:rPr>
              <a:t>has weight </a:t>
            </a:r>
            <a:r>
              <a:rPr lang="en-US" b="0" i="1" dirty="0" err="1">
                <a:solidFill>
                  <a:schemeClr val="accent4"/>
                </a:solidFill>
                <a:effectLst/>
                <a:latin typeface="Cambria Math" panose="02040503050406030204" pitchFamily="18" charset="0"/>
                <a:ea typeface="Cambria Math" panose="02040503050406030204" pitchFamily="18" charset="0"/>
              </a:rPr>
              <a:t>w</a:t>
            </a:r>
            <a:r>
              <a:rPr lang="en-US" b="0" i="1" baseline="-25000" dirty="0" err="1">
                <a:solidFill>
                  <a:schemeClr val="accent4"/>
                </a:solidFill>
                <a:effectLst/>
                <a:latin typeface="Cambria Math" panose="02040503050406030204" pitchFamily="18" charset="0"/>
                <a:ea typeface="Cambria Math" panose="02040503050406030204" pitchFamily="18" charset="0"/>
              </a:rPr>
              <a:t>i</a:t>
            </a:r>
            <a:r>
              <a:rPr lang="en-US" b="0" i="1" dirty="0">
                <a:solidFill>
                  <a:srgbClr val="000000"/>
                </a:solidFill>
                <a:effectLst/>
                <a:latin typeface="Cambria Math" panose="02040503050406030204" pitchFamily="18" charset="0"/>
                <a:ea typeface="Cambria Math" panose="02040503050406030204" pitchFamily="18" charset="0"/>
              </a:rPr>
              <a:t> </a:t>
            </a:r>
            <a:r>
              <a:rPr lang="en-US" b="0" i="0" dirty="0">
                <a:solidFill>
                  <a:srgbClr val="000000"/>
                </a:solidFill>
                <a:effectLst/>
                <a:latin typeface="Cambria Math" panose="02040503050406030204" pitchFamily="18" charset="0"/>
                <a:ea typeface="Cambria Math" panose="02040503050406030204" pitchFamily="18" charset="0"/>
              </a:rPr>
              <a:t>and value </a:t>
            </a:r>
            <a:r>
              <a:rPr lang="en-US" b="0" i="1" dirty="0">
                <a:solidFill>
                  <a:schemeClr val="accent4"/>
                </a:solidFill>
                <a:effectLst/>
                <a:latin typeface="Cambria Math" panose="02040503050406030204" pitchFamily="18" charset="0"/>
                <a:ea typeface="Cambria Math" panose="02040503050406030204" pitchFamily="18" charset="0"/>
              </a:rPr>
              <a:t>v</a:t>
            </a:r>
            <a:r>
              <a:rPr lang="en-US" b="0" i="1" baseline="-25000" dirty="0">
                <a:solidFill>
                  <a:schemeClr val="accent4"/>
                </a:solidFill>
                <a:effectLst/>
                <a:latin typeface="Cambria Math" panose="02040503050406030204" pitchFamily="18" charset="0"/>
                <a:ea typeface="Cambria Math" panose="02040503050406030204" pitchFamily="18" charset="0"/>
              </a:rPr>
              <a:t>i</a:t>
            </a:r>
            <a:endParaRPr lang="en-US" b="0" i="0" dirty="0">
              <a:solidFill>
                <a:schemeClr val="accent4"/>
              </a:solidFill>
              <a:effectLst/>
              <a:latin typeface="Cambria Math" panose="02040503050406030204" pitchFamily="18" charset="0"/>
              <a:ea typeface="Cambria Math" panose="02040503050406030204" pitchFamily="18" charset="0"/>
            </a:endParaRPr>
          </a:p>
          <a:p>
            <a:r>
              <a:rPr lang="en-US" b="0" i="0" dirty="0">
                <a:solidFill>
                  <a:srgbClr val="000000"/>
                </a:solidFill>
                <a:effectLst/>
                <a:latin typeface="Cambria Math" panose="02040503050406030204" pitchFamily="18" charset="0"/>
                <a:ea typeface="Cambria Math" panose="02040503050406030204" pitchFamily="18" charset="0"/>
              </a:rPr>
              <a:t>Knapsack has maximum weight </a:t>
            </a:r>
            <a:r>
              <a:rPr lang="en-US" b="0" i="1" dirty="0">
                <a:solidFill>
                  <a:schemeClr val="accent4"/>
                </a:solidFill>
                <a:effectLst/>
                <a:latin typeface="Cambria Math" panose="02040503050406030204" pitchFamily="18" charset="0"/>
                <a:ea typeface="Cambria Math" panose="02040503050406030204" pitchFamily="18" charset="0"/>
              </a:rPr>
              <a:t>W</a:t>
            </a:r>
          </a:p>
          <a:p>
            <a:r>
              <a:rPr lang="en-US" b="0" i="0" dirty="0">
                <a:solidFill>
                  <a:srgbClr val="000000"/>
                </a:solidFill>
                <a:effectLst/>
                <a:latin typeface="Cambria Math" panose="02040503050406030204" pitchFamily="18" charset="0"/>
                <a:ea typeface="Cambria Math" panose="02040503050406030204" pitchFamily="18" charset="0"/>
              </a:rPr>
              <a:t>Goal: fill knapsack to </a:t>
            </a:r>
            <a:r>
              <a:rPr lang="en-US" b="0" i="0" dirty="0">
                <a:solidFill>
                  <a:schemeClr val="accent4"/>
                </a:solidFill>
                <a:effectLst/>
                <a:latin typeface="Cambria Math" panose="02040503050406030204" pitchFamily="18" charset="0"/>
                <a:ea typeface="Cambria Math" panose="02040503050406030204" pitchFamily="18" charset="0"/>
              </a:rPr>
              <a:t>maximize total value</a:t>
            </a:r>
            <a:r>
              <a:rPr lang="en-US" sz="2400" dirty="0">
                <a:solidFill>
                  <a:schemeClr val="accent4"/>
                </a:solidFill>
                <a:latin typeface="Cambria Math" panose="02040503050406030204" pitchFamily="18" charset="0"/>
                <a:ea typeface="Cambria Math" panose="02040503050406030204" pitchFamily="18" charset="0"/>
              </a:rPr>
              <a:t> </a:t>
            </a:r>
            <a:br>
              <a:rPr lang="en-US" sz="2400" dirty="0">
                <a:latin typeface="Cambria Math" panose="02040503050406030204" pitchFamily="18" charset="0"/>
                <a:ea typeface="Cambria Math" panose="02040503050406030204" pitchFamily="18" charset="0"/>
              </a:rPr>
            </a:br>
            <a:endParaRPr lang="en-US" sz="2800" dirty="0">
              <a:latin typeface="Cambria Math" panose="02040503050406030204" pitchFamily="18" charset="0"/>
              <a:ea typeface="Cambria Math" panose="02040503050406030204" pitchFamily="18" charset="0"/>
            </a:endParaRPr>
          </a:p>
        </p:txBody>
      </p:sp>
      <p:pic>
        <p:nvPicPr>
          <p:cNvPr id="7" name="Picture 6" descr="A screenshot of a math test&#10;&#10;Description automatically generated">
            <a:extLst>
              <a:ext uri="{FF2B5EF4-FFF2-40B4-BE49-F238E27FC236}">
                <a16:creationId xmlns:a16="http://schemas.microsoft.com/office/drawing/2014/main" id="{FB9EA403-4A79-9367-D7CB-D1E12F332AF3}"/>
              </a:ext>
            </a:extLst>
          </p:cNvPr>
          <p:cNvPicPr>
            <a:picLocks noChangeAspect="1"/>
          </p:cNvPicPr>
          <p:nvPr/>
        </p:nvPicPr>
        <p:blipFill>
          <a:blip r:embed="rId2"/>
          <a:stretch>
            <a:fillRect/>
          </a:stretch>
        </p:blipFill>
        <p:spPr>
          <a:xfrm>
            <a:off x="2316714" y="3176295"/>
            <a:ext cx="7556070" cy="3158542"/>
          </a:xfrm>
          <a:prstGeom prst="rect">
            <a:avLst/>
          </a:prstGeom>
          <a:ln w="127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0728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9" y="575385"/>
            <a:ext cx="10364451" cy="589181"/>
          </a:xfrm>
        </p:spPr>
        <p:txBody>
          <a:bodyPr/>
          <a:lstStyle/>
          <a:p>
            <a:r>
              <a:rPr lang="en-US" dirty="0"/>
              <a:t>The Knapsack DP: False Start</a:t>
            </a:r>
          </a:p>
        </p:txBody>
      </p:sp>
      <p:sp>
        <p:nvSpPr>
          <p:cNvPr id="3" name="Content Placeholder 2">
            <a:extLst>
              <a:ext uri="{FF2B5EF4-FFF2-40B4-BE49-F238E27FC236}">
                <a16:creationId xmlns:a16="http://schemas.microsoft.com/office/drawing/2014/main" id="{7306EAC0-FBAE-EDEB-DC47-E4FC097BF76A}"/>
              </a:ext>
            </a:extLst>
          </p:cNvPr>
          <p:cNvSpPr>
            <a:spLocks noGrp="1"/>
          </p:cNvSpPr>
          <p:nvPr>
            <p:ph sz="quarter" idx="13"/>
          </p:nvPr>
        </p:nvSpPr>
        <p:spPr>
          <a:xfrm>
            <a:off x="913774" y="1293962"/>
            <a:ext cx="10363826" cy="4744529"/>
          </a:xfrm>
        </p:spPr>
        <p:txBody>
          <a:bodyPr>
            <a:normAutofit/>
          </a:bodyPr>
          <a:lstStyle/>
          <a:p>
            <a:pPr marL="0" indent="0">
              <a:buNone/>
            </a:pPr>
            <a:r>
              <a:rPr lang="en-US" b="0" i="0" dirty="0">
                <a:solidFill>
                  <a:srgbClr val="0048AA"/>
                </a:solidFill>
                <a:effectLst/>
                <a:latin typeface="Cambria Math" panose="02040503050406030204" pitchFamily="18" charset="0"/>
                <a:ea typeface="Cambria Math" panose="02040503050406030204" pitchFamily="18" charset="0"/>
              </a:rPr>
              <a:t>Def. </a:t>
            </a:r>
            <a:r>
              <a:rPr lang="en-US" b="0" i="1" dirty="0">
                <a:solidFill>
                  <a:schemeClr val="accent4"/>
                </a:solidFill>
                <a:effectLst/>
                <a:latin typeface="Cambria Math" panose="02040503050406030204" pitchFamily="18" charset="0"/>
                <a:ea typeface="Cambria Math" panose="02040503050406030204" pitchFamily="18" charset="0"/>
              </a:rPr>
              <a:t>OPT(</a:t>
            </a:r>
            <a:r>
              <a:rPr lang="en-US" b="0" i="1" dirty="0" err="1">
                <a:solidFill>
                  <a:schemeClr val="accent4"/>
                </a:solidFill>
                <a:effectLst/>
                <a:latin typeface="Cambria Math" panose="02040503050406030204" pitchFamily="18" charset="0"/>
                <a:ea typeface="Cambria Math" panose="02040503050406030204" pitchFamily="18" charset="0"/>
              </a:rPr>
              <a:t>i</a:t>
            </a:r>
            <a:r>
              <a:rPr lang="en-US" b="0" i="1" dirty="0">
                <a:solidFill>
                  <a:schemeClr val="accent4"/>
                </a:solidFill>
                <a:effectLst/>
                <a:latin typeface="Cambria Math" panose="02040503050406030204" pitchFamily="18" charset="0"/>
                <a:ea typeface="Cambria Math" panose="02040503050406030204" pitchFamily="18" charset="0"/>
              </a:rPr>
              <a:t>) </a:t>
            </a:r>
            <a:r>
              <a:rPr lang="en-US" b="0" i="0" dirty="0">
                <a:solidFill>
                  <a:srgbClr val="000000"/>
                </a:solidFill>
                <a:effectLst/>
                <a:latin typeface="Cambria Math" panose="02040503050406030204" pitchFamily="18" charset="0"/>
                <a:ea typeface="Cambria Math" panose="02040503050406030204" pitchFamily="18" charset="0"/>
              </a:rPr>
              <a:t>= max profit subset of items 1 ,…, </a:t>
            </a:r>
            <a:r>
              <a:rPr lang="en-US" b="0" i="0" dirty="0" err="1">
                <a:solidFill>
                  <a:srgbClr val="000000"/>
                </a:solidFill>
                <a:effectLst/>
                <a:latin typeface="Cambria Math" panose="02040503050406030204" pitchFamily="18" charset="0"/>
                <a:ea typeface="Cambria Math" panose="02040503050406030204" pitchFamily="18" charset="0"/>
              </a:rPr>
              <a:t>i</a:t>
            </a:r>
            <a:endParaRPr lang="en-US" b="0" i="0" dirty="0">
              <a:solidFill>
                <a:srgbClr val="000000"/>
              </a:solidFill>
              <a:effectLst/>
              <a:latin typeface="Cambria Math" panose="02040503050406030204" pitchFamily="18" charset="0"/>
              <a:ea typeface="Cambria Math" panose="02040503050406030204" pitchFamily="18" charset="0"/>
            </a:endParaRPr>
          </a:p>
          <a:p>
            <a:pPr>
              <a:buFont typeface="Wingdings" panose="05000000000000000000" pitchFamily="2" charset="2"/>
              <a:buChar char="§"/>
            </a:pPr>
            <a:r>
              <a:rPr lang="en-US" b="0" i="0" dirty="0">
                <a:solidFill>
                  <a:srgbClr val="000000"/>
                </a:solidFill>
                <a:effectLst/>
                <a:latin typeface="Cambria Math" panose="02040503050406030204" pitchFamily="18" charset="0"/>
                <a:ea typeface="Cambria Math" panose="02040503050406030204" pitchFamily="18" charset="0"/>
              </a:rPr>
              <a:t>Case 1: OPT does not select item </a:t>
            </a:r>
            <a:r>
              <a:rPr lang="en-US" b="0" i="0" dirty="0" err="1">
                <a:solidFill>
                  <a:srgbClr val="000000"/>
                </a:solidFill>
                <a:effectLst/>
                <a:latin typeface="Cambria Math" panose="02040503050406030204" pitchFamily="18" charset="0"/>
                <a:ea typeface="Cambria Math" panose="02040503050406030204" pitchFamily="18" charset="0"/>
              </a:rPr>
              <a:t>i</a:t>
            </a:r>
            <a:endParaRPr lang="en-US" b="0" i="0" dirty="0">
              <a:solidFill>
                <a:srgbClr val="000000"/>
              </a:solidFill>
              <a:effectLst/>
              <a:latin typeface="Cambria Math" panose="02040503050406030204" pitchFamily="18" charset="0"/>
              <a:ea typeface="Cambria Math" panose="02040503050406030204" pitchFamily="18" charset="0"/>
            </a:endParaRPr>
          </a:p>
          <a:p>
            <a:pPr lvl="1"/>
            <a:r>
              <a:rPr lang="en-US" b="0" i="0" dirty="0">
                <a:solidFill>
                  <a:srgbClr val="000000"/>
                </a:solidFill>
                <a:effectLst/>
                <a:latin typeface="Cambria Math" panose="02040503050406030204" pitchFamily="18" charset="0"/>
                <a:ea typeface="Cambria Math" panose="02040503050406030204" pitchFamily="18" charset="0"/>
              </a:rPr>
              <a:t>OPT selects best of { 1, 2, …, i-1 }</a:t>
            </a:r>
            <a:endParaRPr lang="en-US" dirty="0">
              <a:solidFill>
                <a:srgbClr val="000000"/>
              </a:solidFill>
              <a:latin typeface="Cambria Math" panose="02040503050406030204" pitchFamily="18" charset="0"/>
              <a:ea typeface="Cambria Math" panose="02040503050406030204" pitchFamily="18" charset="0"/>
            </a:endParaRPr>
          </a:p>
          <a:p>
            <a:pPr>
              <a:buFont typeface="Wingdings" panose="05000000000000000000" pitchFamily="2" charset="2"/>
              <a:buChar char="§"/>
            </a:pPr>
            <a:r>
              <a:rPr lang="en-US" b="0" i="0" dirty="0">
                <a:solidFill>
                  <a:srgbClr val="000000"/>
                </a:solidFill>
                <a:effectLst/>
                <a:latin typeface="Cambria Math" panose="02040503050406030204" pitchFamily="18" charset="0"/>
                <a:ea typeface="Cambria Math" panose="02040503050406030204" pitchFamily="18" charset="0"/>
              </a:rPr>
              <a:t>Case 2: OPT selects item </a:t>
            </a:r>
            <a:r>
              <a:rPr lang="en-US" b="0" i="0" dirty="0" err="1">
                <a:solidFill>
                  <a:srgbClr val="000000"/>
                </a:solidFill>
                <a:effectLst/>
                <a:latin typeface="Cambria Math" panose="02040503050406030204" pitchFamily="18" charset="0"/>
                <a:ea typeface="Cambria Math" panose="02040503050406030204" pitchFamily="18" charset="0"/>
              </a:rPr>
              <a:t>i</a:t>
            </a:r>
            <a:endParaRPr lang="en-US" dirty="0">
              <a:solidFill>
                <a:srgbClr val="000000"/>
              </a:solidFill>
              <a:latin typeface="Cambria Math" panose="02040503050406030204" pitchFamily="18" charset="0"/>
              <a:ea typeface="Cambria Math" panose="02040503050406030204" pitchFamily="18" charset="0"/>
            </a:endParaRPr>
          </a:p>
          <a:p>
            <a:pPr lvl="1"/>
            <a:r>
              <a:rPr lang="en-US" sz="1900" b="0" i="0" dirty="0">
                <a:solidFill>
                  <a:srgbClr val="000000"/>
                </a:solidFill>
                <a:effectLst/>
                <a:latin typeface="Cambria Math" panose="02040503050406030204" pitchFamily="18" charset="0"/>
                <a:ea typeface="Cambria Math" panose="02040503050406030204" pitchFamily="18" charset="0"/>
              </a:rPr>
              <a:t>accepting item </a:t>
            </a:r>
            <a:r>
              <a:rPr lang="en-US" sz="1900" b="0" i="0" dirty="0" err="1">
                <a:solidFill>
                  <a:srgbClr val="000000"/>
                </a:solidFill>
                <a:effectLst/>
                <a:latin typeface="Cambria Math" panose="02040503050406030204" pitchFamily="18" charset="0"/>
                <a:ea typeface="Cambria Math" panose="02040503050406030204" pitchFamily="18" charset="0"/>
              </a:rPr>
              <a:t>i</a:t>
            </a:r>
            <a:r>
              <a:rPr lang="en-US" sz="1900" b="0" i="0" dirty="0">
                <a:solidFill>
                  <a:srgbClr val="000000"/>
                </a:solidFill>
                <a:effectLst/>
                <a:latin typeface="Cambria Math" panose="02040503050406030204" pitchFamily="18" charset="0"/>
                <a:ea typeface="Cambria Math" panose="02040503050406030204" pitchFamily="18" charset="0"/>
              </a:rPr>
              <a:t> does not immediately imply that we will have to reject other items</a:t>
            </a:r>
          </a:p>
          <a:p>
            <a:pPr lvl="1"/>
            <a:r>
              <a:rPr lang="en-US" sz="1900" b="0" i="0" dirty="0">
                <a:solidFill>
                  <a:srgbClr val="000000"/>
                </a:solidFill>
                <a:effectLst/>
                <a:latin typeface="Cambria Math" panose="02040503050406030204" pitchFamily="18" charset="0"/>
                <a:ea typeface="Cambria Math" panose="02040503050406030204" pitchFamily="18" charset="0"/>
              </a:rPr>
              <a:t>without knowing what other items were selected before </a:t>
            </a:r>
            <a:r>
              <a:rPr lang="en-US" sz="1900" b="0" i="0" dirty="0" err="1">
                <a:solidFill>
                  <a:srgbClr val="000000"/>
                </a:solidFill>
                <a:effectLst/>
                <a:latin typeface="Cambria Math" panose="02040503050406030204" pitchFamily="18" charset="0"/>
                <a:ea typeface="Cambria Math" panose="02040503050406030204" pitchFamily="18" charset="0"/>
              </a:rPr>
              <a:t>i</a:t>
            </a:r>
            <a:r>
              <a:rPr lang="en-US" sz="1900" b="0" i="0" dirty="0">
                <a:solidFill>
                  <a:srgbClr val="000000"/>
                </a:solidFill>
                <a:effectLst/>
                <a:latin typeface="Cambria Math" panose="02040503050406030204" pitchFamily="18" charset="0"/>
                <a:ea typeface="Cambria Math" panose="02040503050406030204" pitchFamily="18" charset="0"/>
              </a:rPr>
              <a:t>, we don't even know if we have enough room for </a:t>
            </a:r>
            <a:r>
              <a:rPr lang="en-US" sz="1900" b="0" i="0" dirty="0" err="1">
                <a:solidFill>
                  <a:srgbClr val="000000"/>
                </a:solidFill>
                <a:effectLst/>
                <a:latin typeface="Cambria Math" panose="02040503050406030204" pitchFamily="18" charset="0"/>
                <a:ea typeface="Cambria Math" panose="02040503050406030204" pitchFamily="18" charset="0"/>
              </a:rPr>
              <a:t>i</a:t>
            </a:r>
            <a:endParaRPr lang="en-US" sz="1900" b="0" i="0" dirty="0">
              <a:solidFill>
                <a:srgbClr val="000000"/>
              </a:solidFill>
              <a:effectLst/>
              <a:latin typeface="Cambria Math" panose="02040503050406030204" pitchFamily="18" charset="0"/>
              <a:ea typeface="Cambria Math" panose="02040503050406030204" pitchFamily="18" charset="0"/>
            </a:endParaRPr>
          </a:p>
          <a:p>
            <a:pPr marL="0" indent="0">
              <a:buNone/>
            </a:pPr>
            <a:br>
              <a:rPr lang="en-US" b="0" i="0" dirty="0">
                <a:solidFill>
                  <a:srgbClr val="000000"/>
                </a:solidFill>
                <a:effectLst/>
                <a:latin typeface="Cambria Math" panose="02040503050406030204" pitchFamily="18" charset="0"/>
                <a:ea typeface="Cambria Math" panose="02040503050406030204" pitchFamily="18" charset="0"/>
              </a:rPr>
            </a:br>
            <a:r>
              <a:rPr lang="en-US" b="0" i="0" dirty="0">
                <a:solidFill>
                  <a:srgbClr val="0048AA"/>
                </a:solidFill>
                <a:effectLst/>
                <a:latin typeface="Cambria Math" panose="02040503050406030204" pitchFamily="18" charset="0"/>
                <a:ea typeface="Cambria Math" panose="02040503050406030204" pitchFamily="18" charset="0"/>
              </a:rPr>
              <a:t>Conclusion. </a:t>
            </a:r>
            <a:r>
              <a:rPr lang="en-US" b="0" i="0" dirty="0">
                <a:solidFill>
                  <a:srgbClr val="000000"/>
                </a:solidFill>
                <a:effectLst/>
                <a:latin typeface="Cambria Math" panose="02040503050406030204" pitchFamily="18" charset="0"/>
                <a:ea typeface="Cambria Math" panose="02040503050406030204" pitchFamily="18" charset="0"/>
              </a:rPr>
              <a:t>Need more sub-problems!</a:t>
            </a:r>
            <a:r>
              <a:rPr lang="en-US" sz="2400" dirty="0">
                <a:latin typeface="Cambria Math" panose="02040503050406030204" pitchFamily="18" charset="0"/>
                <a:ea typeface="Cambria Math" panose="02040503050406030204" pitchFamily="18" charset="0"/>
              </a:rPr>
              <a:t> </a:t>
            </a:r>
            <a:br>
              <a:rPr lang="en-US" sz="2400" dirty="0">
                <a:latin typeface="Cambria Math" panose="02040503050406030204" pitchFamily="18" charset="0"/>
                <a:ea typeface="Cambria Math" panose="02040503050406030204" pitchFamily="18" charset="0"/>
              </a:rPr>
            </a:br>
            <a:endParaRPr lang="en-US" sz="24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156475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9" y="575385"/>
            <a:ext cx="10364451" cy="589181"/>
          </a:xfrm>
        </p:spPr>
        <p:txBody>
          <a:bodyPr/>
          <a:lstStyle/>
          <a:p>
            <a:r>
              <a:rPr lang="en-US" dirty="0"/>
              <a:t>The Knapsack DP: Adding a new Variable</a:t>
            </a:r>
          </a:p>
        </p:txBody>
      </p:sp>
      <p:sp>
        <p:nvSpPr>
          <p:cNvPr id="3" name="Content Placeholder 2">
            <a:extLst>
              <a:ext uri="{FF2B5EF4-FFF2-40B4-BE49-F238E27FC236}">
                <a16:creationId xmlns:a16="http://schemas.microsoft.com/office/drawing/2014/main" id="{7306EAC0-FBAE-EDEB-DC47-E4FC097BF76A}"/>
              </a:ext>
            </a:extLst>
          </p:cNvPr>
          <p:cNvSpPr>
            <a:spLocks noGrp="1"/>
          </p:cNvSpPr>
          <p:nvPr>
            <p:ph sz="quarter" idx="13"/>
          </p:nvPr>
        </p:nvSpPr>
        <p:spPr>
          <a:xfrm>
            <a:off x="913774" y="1293962"/>
            <a:ext cx="10363826" cy="4744529"/>
          </a:xfrm>
        </p:spPr>
        <p:txBody>
          <a:bodyPr>
            <a:normAutofit/>
          </a:bodyPr>
          <a:lstStyle/>
          <a:p>
            <a:pPr marL="0" indent="0">
              <a:buNone/>
            </a:pPr>
            <a:r>
              <a:rPr lang="en-US" sz="2400" b="0" i="0" dirty="0">
                <a:solidFill>
                  <a:srgbClr val="0048AA"/>
                </a:solidFill>
                <a:effectLst/>
                <a:latin typeface="Cambria Math" panose="02040503050406030204" pitchFamily="18" charset="0"/>
                <a:ea typeface="Cambria Math" panose="02040503050406030204" pitchFamily="18" charset="0"/>
              </a:rPr>
              <a:t>Def. </a:t>
            </a:r>
            <a:r>
              <a:rPr lang="en-US" sz="2400" b="0" i="1" dirty="0">
                <a:solidFill>
                  <a:schemeClr val="accent4"/>
                </a:solidFill>
                <a:effectLst/>
                <a:latin typeface="Cambria Math" panose="02040503050406030204" pitchFamily="18" charset="0"/>
                <a:ea typeface="Cambria Math" panose="02040503050406030204" pitchFamily="18" charset="0"/>
              </a:rPr>
              <a:t>OPT(</a:t>
            </a:r>
            <a:r>
              <a:rPr lang="en-US" sz="2400" b="0" i="1" dirty="0" err="1">
                <a:solidFill>
                  <a:schemeClr val="accent4"/>
                </a:solidFill>
                <a:effectLst/>
                <a:latin typeface="Cambria Math" panose="02040503050406030204" pitchFamily="18" charset="0"/>
                <a:ea typeface="Cambria Math" panose="02040503050406030204" pitchFamily="18" charset="0"/>
              </a:rPr>
              <a:t>i</a:t>
            </a:r>
            <a:r>
              <a:rPr lang="en-US" sz="2400" b="0" i="1" dirty="0">
                <a:solidFill>
                  <a:schemeClr val="accent4"/>
                </a:solidFill>
                <a:effectLst/>
                <a:latin typeface="Cambria Math" panose="02040503050406030204" pitchFamily="18" charset="0"/>
                <a:ea typeface="Cambria Math" panose="02040503050406030204" pitchFamily="18" charset="0"/>
              </a:rPr>
              <a:t>, w)</a:t>
            </a:r>
            <a:r>
              <a:rPr lang="en-US" sz="2400" b="0" i="0" dirty="0">
                <a:solidFill>
                  <a:srgbClr val="000000"/>
                </a:solidFill>
                <a:effectLst/>
                <a:latin typeface="Cambria Math" panose="02040503050406030204" pitchFamily="18" charset="0"/>
                <a:ea typeface="Cambria Math" panose="02040503050406030204" pitchFamily="18" charset="0"/>
              </a:rPr>
              <a:t> = max profit subset of items 1, …, </a:t>
            </a:r>
            <a:r>
              <a:rPr lang="en-US" sz="2400" b="0" i="0" dirty="0" err="1">
                <a:solidFill>
                  <a:srgbClr val="000000"/>
                </a:solidFill>
                <a:effectLst/>
                <a:latin typeface="Cambria Math" panose="02040503050406030204" pitchFamily="18" charset="0"/>
                <a:ea typeface="Cambria Math" panose="02040503050406030204" pitchFamily="18" charset="0"/>
              </a:rPr>
              <a:t>i</a:t>
            </a:r>
            <a:r>
              <a:rPr lang="en-US" sz="2400" b="0" i="0" dirty="0">
                <a:solidFill>
                  <a:srgbClr val="000000"/>
                </a:solidFill>
                <a:effectLst/>
                <a:latin typeface="Cambria Math" panose="02040503050406030204" pitchFamily="18" charset="0"/>
                <a:ea typeface="Cambria Math" panose="02040503050406030204" pitchFamily="18" charset="0"/>
              </a:rPr>
              <a:t> </a:t>
            </a:r>
            <a:r>
              <a:rPr lang="en-US" sz="2400" b="0" i="0" dirty="0">
                <a:solidFill>
                  <a:srgbClr val="D81F00"/>
                </a:solidFill>
                <a:effectLst/>
                <a:latin typeface="Cambria Math" panose="02040503050406030204" pitchFamily="18" charset="0"/>
                <a:ea typeface="Cambria Math" panose="02040503050406030204" pitchFamily="18" charset="0"/>
              </a:rPr>
              <a:t>with weight limit w</a:t>
            </a:r>
            <a:r>
              <a:rPr lang="en-US" sz="2400" b="0" i="0" dirty="0">
                <a:solidFill>
                  <a:srgbClr val="000000"/>
                </a:solidFill>
                <a:effectLst/>
                <a:latin typeface="Cambria Math" panose="02040503050406030204" pitchFamily="18" charset="0"/>
                <a:ea typeface="Cambria Math" panose="02040503050406030204" pitchFamily="18" charset="0"/>
              </a:rPr>
              <a:t>.</a:t>
            </a:r>
          </a:p>
          <a:p>
            <a:pPr>
              <a:buFont typeface="Wingdings" panose="05000000000000000000" pitchFamily="2" charset="2"/>
              <a:buChar char="§"/>
            </a:pPr>
            <a:r>
              <a:rPr lang="en-US" sz="2400" b="0" i="0" dirty="0">
                <a:solidFill>
                  <a:srgbClr val="000000"/>
                </a:solidFill>
                <a:effectLst/>
                <a:latin typeface="Cambria Math" panose="02040503050406030204" pitchFamily="18" charset="0"/>
                <a:ea typeface="Cambria Math" panose="02040503050406030204" pitchFamily="18" charset="0"/>
              </a:rPr>
              <a:t>Case 1: OPT does not select item </a:t>
            </a:r>
            <a:r>
              <a:rPr lang="en-US" sz="2400" b="0" i="0" dirty="0" err="1">
                <a:solidFill>
                  <a:srgbClr val="000000"/>
                </a:solidFill>
                <a:effectLst/>
                <a:latin typeface="Cambria Math" panose="02040503050406030204" pitchFamily="18" charset="0"/>
                <a:ea typeface="Cambria Math" panose="02040503050406030204" pitchFamily="18" charset="0"/>
              </a:rPr>
              <a:t>i</a:t>
            </a:r>
            <a:r>
              <a:rPr lang="en-US" sz="2400" b="0" i="0" dirty="0">
                <a:solidFill>
                  <a:srgbClr val="000000"/>
                </a:solidFill>
                <a:effectLst/>
                <a:latin typeface="Cambria Math" panose="02040503050406030204" pitchFamily="18" charset="0"/>
                <a:ea typeface="Cambria Math" panose="02040503050406030204" pitchFamily="18" charset="0"/>
              </a:rPr>
              <a:t>.</a:t>
            </a:r>
          </a:p>
          <a:p>
            <a:pPr lvl="1"/>
            <a:r>
              <a:rPr lang="en-US" sz="2000" b="0" i="0" dirty="0">
                <a:solidFill>
                  <a:srgbClr val="000000"/>
                </a:solidFill>
                <a:effectLst/>
                <a:latin typeface="Cambria Math" panose="02040503050406030204" pitchFamily="18" charset="0"/>
                <a:ea typeface="Cambria Math" panose="02040503050406030204" pitchFamily="18" charset="0"/>
              </a:rPr>
              <a:t>OPT selects best of { 1, 2, …, i-1 } using weight limit </a:t>
            </a:r>
            <a:r>
              <a:rPr lang="en-US" sz="2000" b="0" i="0" dirty="0">
                <a:solidFill>
                  <a:schemeClr val="accent4"/>
                </a:solidFill>
                <a:effectLst/>
                <a:latin typeface="Cambria Math" panose="02040503050406030204" pitchFamily="18" charset="0"/>
                <a:ea typeface="Cambria Math" panose="02040503050406030204" pitchFamily="18" charset="0"/>
              </a:rPr>
              <a:t>w</a:t>
            </a:r>
          </a:p>
          <a:p>
            <a:pPr>
              <a:buFont typeface="Wingdings" panose="05000000000000000000" pitchFamily="2" charset="2"/>
              <a:buChar char="§"/>
            </a:pPr>
            <a:r>
              <a:rPr lang="en-US" sz="2400" b="0" i="0" dirty="0">
                <a:solidFill>
                  <a:srgbClr val="000000"/>
                </a:solidFill>
                <a:effectLst/>
                <a:latin typeface="Cambria Math" panose="02040503050406030204" pitchFamily="18" charset="0"/>
                <a:ea typeface="Cambria Math" panose="02040503050406030204" pitchFamily="18" charset="0"/>
              </a:rPr>
              <a:t>Case 2: OPT selects item </a:t>
            </a:r>
            <a:r>
              <a:rPr lang="en-US" sz="2400" b="0" i="0" dirty="0" err="1">
                <a:solidFill>
                  <a:srgbClr val="000000"/>
                </a:solidFill>
                <a:effectLst/>
                <a:latin typeface="Cambria Math" panose="02040503050406030204" pitchFamily="18" charset="0"/>
                <a:ea typeface="Cambria Math" panose="02040503050406030204" pitchFamily="18" charset="0"/>
              </a:rPr>
              <a:t>i</a:t>
            </a:r>
            <a:r>
              <a:rPr lang="en-US" sz="2400" b="0" i="0" dirty="0">
                <a:solidFill>
                  <a:srgbClr val="000000"/>
                </a:solidFill>
                <a:effectLst/>
                <a:latin typeface="Cambria Math" panose="02040503050406030204" pitchFamily="18" charset="0"/>
                <a:ea typeface="Cambria Math" panose="02040503050406030204" pitchFamily="18" charset="0"/>
              </a:rPr>
              <a:t>.</a:t>
            </a:r>
          </a:p>
          <a:p>
            <a:pPr lvl="1"/>
            <a:r>
              <a:rPr lang="en-US" sz="2000" b="0" i="0" dirty="0">
                <a:solidFill>
                  <a:srgbClr val="000000"/>
                </a:solidFill>
                <a:effectLst/>
                <a:latin typeface="Cambria Math" panose="02040503050406030204" pitchFamily="18" charset="0"/>
                <a:ea typeface="Cambria Math" panose="02040503050406030204" pitchFamily="18" charset="0"/>
              </a:rPr>
              <a:t>new weight limit = </a:t>
            </a:r>
            <a:r>
              <a:rPr lang="en-US" sz="2000" b="0" i="0" dirty="0">
                <a:solidFill>
                  <a:schemeClr val="accent4"/>
                </a:solidFill>
                <a:effectLst/>
                <a:latin typeface="Cambria Math" panose="02040503050406030204" pitchFamily="18" charset="0"/>
                <a:ea typeface="Cambria Math" panose="02040503050406030204" pitchFamily="18" charset="0"/>
              </a:rPr>
              <a:t>w – </a:t>
            </a:r>
            <a:r>
              <a:rPr lang="en-US" sz="2000" b="0" i="0" dirty="0" err="1">
                <a:solidFill>
                  <a:schemeClr val="accent4"/>
                </a:solidFill>
                <a:effectLst/>
                <a:latin typeface="Cambria Math" panose="02040503050406030204" pitchFamily="18" charset="0"/>
                <a:ea typeface="Cambria Math" panose="02040503050406030204" pitchFamily="18" charset="0"/>
              </a:rPr>
              <a:t>w</a:t>
            </a:r>
            <a:r>
              <a:rPr lang="en-US" sz="2000" b="0" i="0" baseline="-25000" dirty="0" err="1">
                <a:solidFill>
                  <a:schemeClr val="accent4"/>
                </a:solidFill>
                <a:effectLst/>
                <a:latin typeface="Cambria Math" panose="02040503050406030204" pitchFamily="18" charset="0"/>
                <a:ea typeface="Cambria Math" panose="02040503050406030204" pitchFamily="18" charset="0"/>
              </a:rPr>
              <a:t>i</a:t>
            </a:r>
            <a:endParaRPr lang="en-US" sz="2000" b="0" i="0" baseline="-25000" dirty="0">
              <a:solidFill>
                <a:schemeClr val="accent4"/>
              </a:solidFill>
              <a:effectLst/>
              <a:latin typeface="Cambria Math" panose="02040503050406030204" pitchFamily="18" charset="0"/>
              <a:ea typeface="Cambria Math" panose="02040503050406030204" pitchFamily="18" charset="0"/>
            </a:endParaRPr>
          </a:p>
          <a:p>
            <a:pPr lvl="1"/>
            <a:r>
              <a:rPr lang="en-US" sz="2000" b="0" i="0" dirty="0">
                <a:solidFill>
                  <a:srgbClr val="000000"/>
                </a:solidFill>
                <a:effectLst/>
                <a:latin typeface="Cambria Math" panose="02040503050406030204" pitchFamily="18" charset="0"/>
                <a:ea typeface="Cambria Math" panose="02040503050406030204" pitchFamily="18" charset="0"/>
              </a:rPr>
              <a:t>OPT selects best of { 1, 2, …, </a:t>
            </a:r>
            <a:r>
              <a:rPr lang="en-US" sz="2000" b="0" i="0" dirty="0" err="1">
                <a:solidFill>
                  <a:srgbClr val="000000"/>
                </a:solidFill>
                <a:effectLst/>
                <a:latin typeface="Cambria Math" panose="02040503050406030204" pitchFamily="18" charset="0"/>
                <a:ea typeface="Cambria Math" panose="02040503050406030204" pitchFamily="18" charset="0"/>
              </a:rPr>
              <a:t>i</a:t>
            </a:r>
            <a:r>
              <a:rPr lang="en-US" sz="2000" b="0" i="0" dirty="0">
                <a:solidFill>
                  <a:srgbClr val="000000"/>
                </a:solidFill>
                <a:effectLst/>
                <a:latin typeface="Cambria Math" panose="02040503050406030204" pitchFamily="18" charset="0"/>
                <a:ea typeface="Cambria Math" panose="02040503050406030204" pitchFamily="18" charset="0"/>
              </a:rPr>
              <a:t>–1 } using this new weight limit</a:t>
            </a:r>
            <a:r>
              <a:rPr lang="en-US" sz="2400" dirty="0">
                <a:latin typeface="Cambria Math" panose="02040503050406030204" pitchFamily="18" charset="0"/>
                <a:ea typeface="Cambria Math" panose="02040503050406030204" pitchFamily="18" charset="0"/>
              </a:rPr>
              <a:t> </a:t>
            </a:r>
            <a:br>
              <a:rPr lang="en-US" sz="2400" dirty="0">
                <a:latin typeface="Cambria Math" panose="02040503050406030204" pitchFamily="18" charset="0"/>
                <a:ea typeface="Cambria Math" panose="02040503050406030204" pitchFamily="18" charset="0"/>
              </a:rPr>
            </a:br>
            <a:endParaRPr lang="en-US" sz="2400" dirty="0">
              <a:latin typeface="Cambria Math" panose="02040503050406030204" pitchFamily="18" charset="0"/>
              <a:ea typeface="Cambria Math" panose="02040503050406030204" pitchFamily="18" charset="0"/>
            </a:endParaRPr>
          </a:p>
        </p:txBody>
      </p:sp>
      <p:pic>
        <p:nvPicPr>
          <p:cNvPr id="5" name="Picture 4" descr="A black text on a white background&#10;&#10;Description automatically generated">
            <a:extLst>
              <a:ext uri="{FF2B5EF4-FFF2-40B4-BE49-F238E27FC236}">
                <a16:creationId xmlns:a16="http://schemas.microsoft.com/office/drawing/2014/main" id="{EFB8AD4B-28E5-00C9-47CC-DF37DC561EA9}"/>
              </a:ext>
            </a:extLst>
          </p:cNvPr>
          <p:cNvPicPr>
            <a:picLocks noChangeAspect="1"/>
          </p:cNvPicPr>
          <p:nvPr/>
        </p:nvPicPr>
        <p:blipFill>
          <a:blip r:embed="rId2"/>
          <a:stretch>
            <a:fillRect/>
          </a:stretch>
        </p:blipFill>
        <p:spPr>
          <a:xfrm>
            <a:off x="1617823" y="4618825"/>
            <a:ext cx="8955102" cy="1663790"/>
          </a:xfrm>
          <a:prstGeom prst="rect">
            <a:avLst/>
          </a:prstGeom>
          <a:ln w="1270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9640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7" y="489121"/>
            <a:ext cx="10364451" cy="589181"/>
          </a:xfrm>
        </p:spPr>
        <p:txBody>
          <a:bodyPr/>
          <a:lstStyle/>
          <a:p>
            <a:r>
              <a:rPr lang="en-US" dirty="0"/>
              <a:t>The Knapsack DP: Example</a:t>
            </a:r>
          </a:p>
        </p:txBody>
      </p:sp>
      <p:pic>
        <p:nvPicPr>
          <p:cNvPr id="8" name="Picture 7" descr="A screenshot of a math table&#10;&#10;Description automatically generated">
            <a:extLst>
              <a:ext uri="{FF2B5EF4-FFF2-40B4-BE49-F238E27FC236}">
                <a16:creationId xmlns:a16="http://schemas.microsoft.com/office/drawing/2014/main" id="{E6B699E2-D9DB-BFC7-C73D-76B99F8D0EF5}"/>
              </a:ext>
            </a:extLst>
          </p:cNvPr>
          <p:cNvPicPr>
            <a:picLocks noChangeAspect="1"/>
          </p:cNvPicPr>
          <p:nvPr/>
        </p:nvPicPr>
        <p:blipFill>
          <a:blip r:embed="rId2"/>
          <a:stretch>
            <a:fillRect/>
          </a:stretch>
        </p:blipFill>
        <p:spPr>
          <a:xfrm>
            <a:off x="2206252" y="1212011"/>
            <a:ext cx="7778243" cy="5358532"/>
          </a:xfrm>
          <a:prstGeom prst="rect">
            <a:avLst/>
          </a:prstGeom>
          <a:ln w="1270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57385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1177056" y="264833"/>
            <a:ext cx="10364451" cy="589181"/>
          </a:xfrm>
        </p:spPr>
        <p:txBody>
          <a:bodyPr/>
          <a:lstStyle/>
          <a:p>
            <a:r>
              <a:rPr lang="en-US" dirty="0"/>
              <a:t>All-pairs Shortest Paths: Floyd </a:t>
            </a:r>
            <a:r>
              <a:rPr lang="en-US" dirty="0" err="1"/>
              <a:t>Warshall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06EAC0-FBAE-EDEB-DC47-E4FC097BF76A}"/>
                  </a:ext>
                </a:extLst>
              </p:cNvPr>
              <p:cNvSpPr>
                <a:spLocks noGrp="1"/>
              </p:cNvSpPr>
              <p:nvPr>
                <p:ph sz="quarter" idx="13"/>
              </p:nvPr>
            </p:nvSpPr>
            <p:spPr>
              <a:xfrm>
                <a:off x="741872" y="979714"/>
                <a:ext cx="11059064" cy="5024272"/>
              </a:xfrm>
            </p:spPr>
            <p:txBody>
              <a:bodyPr>
                <a:normAutofit/>
              </a:bodyPr>
              <a:lstStyle/>
              <a:p>
                <a:pPr marL="0" indent="0">
                  <a:buNone/>
                </a:pPr>
                <a:r>
                  <a:rPr lang="en-US" sz="1700" b="1" i="1" dirty="0">
                    <a:solidFill>
                      <a:schemeClr val="accent4"/>
                    </a:solidFill>
                    <a:latin typeface="Cambria Math" panose="02040503050406030204" pitchFamily="18" charset="0"/>
                    <a:ea typeface="Cambria Math" panose="02040503050406030204" pitchFamily="18" charset="0"/>
                  </a:rPr>
                  <a:t>Def.  </a:t>
                </a:r>
                <a:r>
                  <a:rPr lang="en-US" sz="1700" dirty="0">
                    <a:latin typeface="Cambria Math" panose="02040503050406030204" pitchFamily="18" charset="0"/>
                    <a:ea typeface="Cambria Math" panose="02040503050406030204" pitchFamily="18" charset="0"/>
                  </a:rPr>
                  <a:t>The Floyd </a:t>
                </a:r>
                <a:r>
                  <a:rPr lang="en-US" sz="1700" dirty="0" err="1">
                    <a:latin typeface="Cambria Math" panose="02040503050406030204" pitchFamily="18" charset="0"/>
                    <a:ea typeface="Cambria Math" panose="02040503050406030204" pitchFamily="18" charset="0"/>
                  </a:rPr>
                  <a:t>Warshall</a:t>
                </a:r>
                <a:r>
                  <a:rPr lang="en-US" sz="1700" dirty="0">
                    <a:latin typeface="Cambria Math" panose="02040503050406030204" pitchFamily="18" charset="0"/>
                    <a:ea typeface="Cambria Math" panose="02040503050406030204" pitchFamily="18" charset="0"/>
                  </a:rPr>
                  <a:t> Algorithm is an all pairs shortest path algorithm unlike Dijkstra and Bellman Ford which are single source shortest path algorithms. This algorithm works for both the directed and undirected weighted graphs. But it does not work for the graphs with negative cycles (where the sum of the edges in a cycle is negative). It follows Dynamic Programming approach to check every possible path going via every possible node in order to calculate shortest distance between every pair of nodes.</a:t>
                </a:r>
              </a:p>
              <a:p>
                <a:pPr marL="0" indent="0">
                  <a:buNone/>
                </a:pPr>
                <a:endParaRPr lang="en-US" sz="1700" dirty="0"/>
              </a:p>
              <a:p>
                <a:pPr marL="0" indent="0">
                  <a:buNone/>
                </a:pPr>
                <a:r>
                  <a:rPr lang="en-US" sz="1700" b="1" i="1" dirty="0">
                    <a:solidFill>
                      <a:schemeClr val="accent4"/>
                    </a:solidFill>
                    <a:latin typeface="Cambria Math" panose="02040503050406030204" pitchFamily="18" charset="0"/>
                    <a:ea typeface="Cambria Math" panose="02040503050406030204" pitchFamily="18" charset="0"/>
                  </a:rPr>
                  <a:t>Idea: </a:t>
                </a:r>
                <a:r>
                  <a:rPr lang="en-US" sz="1700" dirty="0">
                    <a:latin typeface="Cambria Math" panose="02040503050406030204" pitchFamily="18" charset="0"/>
                    <a:ea typeface="Cambria Math" panose="02040503050406030204" pitchFamily="18" charset="0"/>
                  </a:rPr>
                  <a:t>The shortest path  </a:t>
                </a:r>
                <a14:m>
                  <m:oMath xmlns:m="http://schemas.openxmlformats.org/officeDocument/2006/math">
                    <m:r>
                      <m:rPr>
                        <m:nor/>
                      </m:rPr>
                      <a:rPr lang="en-US" sz="1700" smtClean="0">
                        <a:solidFill>
                          <a:schemeClr val="accent4"/>
                        </a:solidFill>
                        <a:latin typeface="Cambria Math" panose="02040503050406030204" pitchFamily="18" charset="0"/>
                        <a:ea typeface="Cambria Math" panose="02040503050406030204" pitchFamily="18" charset="0"/>
                      </a:rPr>
                      <m:t>u</m:t>
                    </m:r>
                    <m:r>
                      <m:rPr>
                        <m:nor/>
                      </m:rPr>
                      <a:rPr lang="en-US" sz="1700" smtClean="0">
                        <a:solidFill>
                          <a:schemeClr val="accent4"/>
                        </a:solidFill>
                        <a:latin typeface="Cambria Math" panose="02040503050406030204" pitchFamily="18" charset="0"/>
                        <a:ea typeface="Cambria Math" panose="02040503050406030204" pitchFamily="18" charset="0"/>
                      </a:rPr>
                      <m:t> </m:t>
                    </m:r>
                    <m:r>
                      <a:rPr lang="en-US" sz="1700">
                        <a:solidFill>
                          <a:schemeClr val="accent4"/>
                        </a:solidFill>
                        <a:latin typeface="Cambria Math" panose="02040503050406030204" pitchFamily="18" charset="0"/>
                        <a:ea typeface="Cambria Math" panose="02040503050406030204" pitchFamily="18" charset="0"/>
                      </a:rPr>
                      <m:t>→</m:t>
                    </m:r>
                    <m:r>
                      <m:rPr>
                        <m:nor/>
                      </m:rPr>
                      <a:rPr lang="en-US" sz="1700">
                        <a:solidFill>
                          <a:schemeClr val="accent4"/>
                        </a:solidFill>
                        <a:latin typeface="Cambria Math" panose="02040503050406030204" pitchFamily="18" charset="0"/>
                        <a:ea typeface="Cambria Math" panose="02040503050406030204" pitchFamily="18" charset="0"/>
                      </a:rPr>
                      <m:t> </m:t>
                    </m:r>
                    <m:r>
                      <m:rPr>
                        <m:nor/>
                      </m:rPr>
                      <a:rPr lang="en-US" sz="1700">
                        <a:solidFill>
                          <a:schemeClr val="accent4"/>
                        </a:solidFill>
                        <a:latin typeface="Cambria Math" panose="02040503050406030204" pitchFamily="18" charset="0"/>
                        <a:ea typeface="Cambria Math" panose="02040503050406030204" pitchFamily="18" charset="0"/>
                      </a:rPr>
                      <m:t>w</m:t>
                    </m:r>
                    <m:r>
                      <m:rPr>
                        <m:nor/>
                      </m:rPr>
                      <a:rPr lang="en-US" sz="1700">
                        <a:solidFill>
                          <a:schemeClr val="accent4"/>
                        </a:solidFill>
                        <a:latin typeface="Cambria Math" panose="02040503050406030204" pitchFamily="18" charset="0"/>
                        <a:ea typeface="Cambria Math" panose="02040503050406030204" pitchFamily="18" charset="0"/>
                      </a:rPr>
                      <m:t>1 </m:t>
                    </m:r>
                    <m:r>
                      <a:rPr lang="en-US" sz="1700">
                        <a:solidFill>
                          <a:schemeClr val="accent4"/>
                        </a:solidFill>
                        <a:latin typeface="Cambria Math" panose="02040503050406030204" pitchFamily="18" charset="0"/>
                        <a:ea typeface="Cambria Math" panose="02040503050406030204" pitchFamily="18" charset="0"/>
                      </a:rPr>
                      <m:t>→</m:t>
                    </m:r>
                    <m:r>
                      <m:rPr>
                        <m:nor/>
                      </m:rPr>
                      <a:rPr lang="en-US" sz="1700">
                        <a:solidFill>
                          <a:schemeClr val="accent4"/>
                        </a:solidFill>
                        <a:latin typeface="Cambria Math" panose="02040503050406030204" pitchFamily="18" charset="0"/>
                        <a:ea typeface="Cambria Math" panose="02040503050406030204" pitchFamily="18" charset="0"/>
                      </a:rPr>
                      <m:t> · · · </m:t>
                    </m:r>
                    <m:r>
                      <a:rPr lang="en-US" sz="1700">
                        <a:solidFill>
                          <a:schemeClr val="accent4"/>
                        </a:solidFill>
                        <a:latin typeface="Cambria Math" panose="02040503050406030204" pitchFamily="18" charset="0"/>
                        <a:ea typeface="Cambria Math" panose="02040503050406030204" pitchFamily="18" charset="0"/>
                      </a:rPr>
                      <m:t>→</m:t>
                    </m:r>
                    <m:r>
                      <m:rPr>
                        <m:nor/>
                      </m:rPr>
                      <a:rPr lang="en-US" sz="1700">
                        <a:solidFill>
                          <a:schemeClr val="accent4"/>
                        </a:solidFill>
                        <a:latin typeface="Cambria Math" panose="02040503050406030204" pitchFamily="18" charset="0"/>
                        <a:ea typeface="Cambria Math" panose="02040503050406030204" pitchFamily="18" charset="0"/>
                      </a:rPr>
                      <m:t> </m:t>
                    </m:r>
                    <m:r>
                      <m:rPr>
                        <m:nor/>
                      </m:rPr>
                      <a:rPr lang="en-US" sz="1700">
                        <a:solidFill>
                          <a:schemeClr val="accent4"/>
                        </a:solidFill>
                        <a:latin typeface="Cambria Math" panose="02040503050406030204" pitchFamily="18" charset="0"/>
                        <a:ea typeface="Cambria Math" panose="02040503050406030204" pitchFamily="18" charset="0"/>
                      </a:rPr>
                      <m:t>wl</m:t>
                    </m:r>
                    <m:r>
                      <m:rPr>
                        <m:nor/>
                      </m:rPr>
                      <a:rPr lang="en-US" sz="1700">
                        <a:solidFill>
                          <a:schemeClr val="accent4"/>
                        </a:solidFill>
                        <a:latin typeface="Cambria Math" panose="02040503050406030204" pitchFamily="18" charset="0"/>
                        <a:ea typeface="Cambria Math" panose="02040503050406030204" pitchFamily="18" charset="0"/>
                      </a:rPr>
                      <m:t> </m:t>
                    </m:r>
                    <m:r>
                      <a:rPr lang="en-US" sz="1700">
                        <a:solidFill>
                          <a:schemeClr val="accent4"/>
                        </a:solidFill>
                        <a:latin typeface="Cambria Math" panose="02040503050406030204" pitchFamily="18" charset="0"/>
                        <a:ea typeface="Cambria Math" panose="02040503050406030204" pitchFamily="18" charset="0"/>
                      </a:rPr>
                      <m:t>→</m:t>
                    </m:r>
                    <m:r>
                      <m:rPr>
                        <m:nor/>
                      </m:rPr>
                      <a:rPr lang="en-US" sz="1700">
                        <a:solidFill>
                          <a:schemeClr val="accent4"/>
                        </a:solidFill>
                        <a:latin typeface="Cambria Math" panose="02040503050406030204" pitchFamily="18" charset="0"/>
                        <a:ea typeface="Cambria Math" panose="02040503050406030204" pitchFamily="18" charset="0"/>
                      </a:rPr>
                      <m:t> </m:t>
                    </m:r>
                    <m:r>
                      <m:rPr>
                        <m:nor/>
                      </m:rPr>
                      <a:rPr lang="en-US" sz="1700">
                        <a:solidFill>
                          <a:schemeClr val="accent4"/>
                        </a:solidFill>
                        <a:latin typeface="Cambria Math" panose="02040503050406030204" pitchFamily="18" charset="0"/>
                        <a:ea typeface="Cambria Math" panose="02040503050406030204" pitchFamily="18" charset="0"/>
                      </a:rPr>
                      <m:t>v</m:t>
                    </m:r>
                    <m:r>
                      <m:rPr>
                        <m:nor/>
                      </m:rPr>
                      <a:rPr lang="en-US" sz="1700">
                        <a:latin typeface="Cambria Math" panose="02040503050406030204" pitchFamily="18" charset="0"/>
                        <a:ea typeface="Cambria Math" panose="02040503050406030204" pitchFamily="18" charset="0"/>
                      </a:rPr>
                      <m:t> </m:t>
                    </m:r>
                  </m:oMath>
                </a14:m>
                <a:r>
                  <a:rPr lang="en-US" sz="1700" dirty="0">
                    <a:latin typeface="Cambria Math" panose="02040503050406030204" pitchFamily="18" charset="0"/>
                    <a:ea typeface="Cambria Math" panose="02040503050406030204" pitchFamily="18" charset="0"/>
                  </a:rPr>
                  <a:t>between u and v uses some number of intermediate nodes—possibly none. For the vertices in </a:t>
                </a:r>
                <a:r>
                  <a:rPr lang="en-US" sz="1700" dirty="0">
                    <a:solidFill>
                      <a:schemeClr val="accent4"/>
                    </a:solidFill>
                    <a:latin typeface="Cambria Math" panose="02040503050406030204" pitchFamily="18" charset="0"/>
                    <a:ea typeface="Cambria Math" panose="02040503050406030204" pitchFamily="18" charset="0"/>
                  </a:rPr>
                  <a:t>V</a:t>
                </a:r>
                <a:r>
                  <a:rPr lang="en-US" sz="1700" dirty="0">
                    <a:latin typeface="Cambria Math" panose="02040503050406030204" pitchFamily="18" charset="0"/>
                    <a:ea typeface="Cambria Math" panose="02040503050406030204" pitchFamily="18" charset="0"/>
                  </a:rPr>
                  <a:t> as</a:t>
                </a:r>
                <a:r>
                  <a:rPr lang="en-US" sz="1700" dirty="0">
                    <a:solidFill>
                      <a:schemeClr val="accent4"/>
                    </a:solidFill>
                    <a:latin typeface="Cambria Math" panose="02040503050406030204" pitchFamily="18" charset="0"/>
                    <a:ea typeface="Cambria Math" panose="02040503050406030204" pitchFamily="18" charset="0"/>
                  </a:rPr>
                  <a:t> {1, 2, …, n}</a:t>
                </a:r>
                <a:r>
                  <a:rPr lang="en-US" sz="1700" dirty="0">
                    <a:latin typeface="Cambria Math" panose="02040503050406030204" pitchFamily="18" charset="0"/>
                    <a:ea typeface="Cambria Math" panose="02040503050406030204" pitchFamily="18" charset="0"/>
                  </a:rPr>
                  <a:t> and let </a:t>
                </a:r>
                <a:r>
                  <a:rPr lang="en-US" sz="1700" dirty="0" err="1">
                    <a:solidFill>
                      <a:schemeClr val="accent4"/>
                    </a:solidFill>
                    <a:latin typeface="Cambria Math" panose="02040503050406030204" pitchFamily="18" charset="0"/>
                    <a:ea typeface="Cambria Math" panose="02040503050406030204" pitchFamily="18" charset="0"/>
                  </a:rPr>
                  <a:t>dist</a:t>
                </a:r>
                <a:r>
                  <a:rPr lang="en-US" sz="1700" dirty="0">
                    <a:solidFill>
                      <a:schemeClr val="accent4"/>
                    </a:solidFill>
                    <a:latin typeface="Cambria Math" panose="02040503050406030204" pitchFamily="18" charset="0"/>
                    <a:ea typeface="Cambria Math" panose="02040503050406030204" pitchFamily="18" charset="0"/>
                  </a:rPr>
                  <a:t>(</a:t>
                </a:r>
                <a:r>
                  <a:rPr lang="en-US" sz="1700" dirty="0" err="1">
                    <a:solidFill>
                      <a:schemeClr val="accent4"/>
                    </a:solidFill>
                    <a:latin typeface="Cambria Math" panose="02040503050406030204" pitchFamily="18" charset="0"/>
                    <a:ea typeface="Cambria Math" panose="02040503050406030204" pitchFamily="18" charset="0"/>
                  </a:rPr>
                  <a:t>i</a:t>
                </a:r>
                <a:r>
                  <a:rPr lang="en-US" sz="1700" dirty="0">
                    <a:solidFill>
                      <a:schemeClr val="accent4"/>
                    </a:solidFill>
                    <a:latin typeface="Cambria Math" panose="02040503050406030204" pitchFamily="18" charset="0"/>
                    <a:ea typeface="Cambria Math" panose="02040503050406030204" pitchFamily="18" charset="0"/>
                  </a:rPr>
                  <a:t>, j, k)</a:t>
                </a:r>
                <a:r>
                  <a:rPr lang="en-US" sz="1700" dirty="0">
                    <a:latin typeface="Cambria Math" panose="02040503050406030204" pitchFamily="18" charset="0"/>
                    <a:ea typeface="Cambria Math" panose="02040503050406030204" pitchFamily="18" charset="0"/>
                  </a:rPr>
                  <a:t> denote the length of the shortest path from </a:t>
                </a:r>
                <a:r>
                  <a:rPr lang="en-US" sz="1700" dirty="0" err="1">
                    <a:solidFill>
                      <a:schemeClr val="accent4"/>
                    </a:solidFill>
                    <a:latin typeface="Cambria Math" panose="02040503050406030204" pitchFamily="18" charset="0"/>
                    <a:ea typeface="Cambria Math" panose="02040503050406030204" pitchFamily="18" charset="0"/>
                  </a:rPr>
                  <a:t>i</a:t>
                </a:r>
                <a:r>
                  <a:rPr lang="en-US" sz="1700" dirty="0">
                    <a:solidFill>
                      <a:schemeClr val="accent4"/>
                    </a:solidFill>
                    <a:latin typeface="Cambria Math" panose="02040503050406030204" pitchFamily="18" charset="0"/>
                    <a:ea typeface="Cambria Math" panose="02040503050406030204" pitchFamily="18" charset="0"/>
                  </a:rPr>
                  <a:t> to j </a:t>
                </a:r>
                <a:r>
                  <a:rPr lang="en-US" sz="1700" dirty="0">
                    <a:latin typeface="Cambria Math" panose="02040503050406030204" pitchFamily="18" charset="0"/>
                    <a:ea typeface="Cambria Math" panose="02040503050406030204" pitchFamily="18" charset="0"/>
                  </a:rPr>
                  <a:t>in which only nodes </a:t>
                </a:r>
                <a:r>
                  <a:rPr lang="en-US" sz="1700" dirty="0">
                    <a:solidFill>
                      <a:schemeClr val="accent4"/>
                    </a:solidFill>
                    <a:latin typeface="Cambria Math" panose="02040503050406030204" pitchFamily="18" charset="0"/>
                    <a:ea typeface="Cambria Math" panose="02040503050406030204" pitchFamily="18" charset="0"/>
                  </a:rPr>
                  <a:t>{1, 2, …, k}</a:t>
                </a:r>
                <a:r>
                  <a:rPr lang="en-US" sz="1700" dirty="0">
                    <a:latin typeface="Cambria Math" panose="02040503050406030204" pitchFamily="18" charset="0"/>
                    <a:ea typeface="Cambria Math" panose="02040503050406030204" pitchFamily="18" charset="0"/>
                  </a:rPr>
                  <a:t> can be used as intermediates. Initially, </a:t>
                </a:r>
                <a:r>
                  <a:rPr lang="en-US" sz="1700" dirty="0" err="1">
                    <a:solidFill>
                      <a:schemeClr val="accent4"/>
                    </a:solidFill>
                    <a:latin typeface="Cambria Math" panose="02040503050406030204" pitchFamily="18" charset="0"/>
                    <a:ea typeface="Cambria Math" panose="02040503050406030204" pitchFamily="18" charset="0"/>
                  </a:rPr>
                  <a:t>dist</a:t>
                </a:r>
                <a:r>
                  <a:rPr lang="en-US" sz="1700" dirty="0">
                    <a:solidFill>
                      <a:schemeClr val="accent4"/>
                    </a:solidFill>
                    <a:latin typeface="Cambria Math" panose="02040503050406030204" pitchFamily="18" charset="0"/>
                    <a:ea typeface="Cambria Math" panose="02040503050406030204" pitchFamily="18" charset="0"/>
                  </a:rPr>
                  <a:t>(</a:t>
                </a:r>
                <a:r>
                  <a:rPr lang="en-US" sz="1700" dirty="0" err="1">
                    <a:solidFill>
                      <a:schemeClr val="accent4"/>
                    </a:solidFill>
                    <a:latin typeface="Cambria Math" panose="02040503050406030204" pitchFamily="18" charset="0"/>
                    <a:ea typeface="Cambria Math" panose="02040503050406030204" pitchFamily="18" charset="0"/>
                  </a:rPr>
                  <a:t>i</a:t>
                </a:r>
                <a:r>
                  <a:rPr lang="en-US" sz="1700" dirty="0">
                    <a:solidFill>
                      <a:schemeClr val="accent4"/>
                    </a:solidFill>
                    <a:latin typeface="Cambria Math" panose="02040503050406030204" pitchFamily="18" charset="0"/>
                    <a:ea typeface="Cambria Math" panose="02040503050406030204" pitchFamily="18" charset="0"/>
                  </a:rPr>
                  <a:t>, j, 0)</a:t>
                </a:r>
                <a:r>
                  <a:rPr lang="en-US" sz="1700" dirty="0">
                    <a:latin typeface="Cambria Math" panose="02040503050406030204" pitchFamily="18" charset="0"/>
                    <a:ea typeface="Cambria Math" panose="02040503050406030204" pitchFamily="18" charset="0"/>
                  </a:rPr>
                  <a:t> is the length of the direct edge between </a:t>
                </a:r>
                <a:r>
                  <a:rPr lang="en-US" sz="1700" dirty="0" err="1">
                    <a:latin typeface="Cambria Math" panose="02040503050406030204" pitchFamily="18" charset="0"/>
                    <a:ea typeface="Cambria Math" panose="02040503050406030204" pitchFamily="18" charset="0"/>
                  </a:rPr>
                  <a:t>i</a:t>
                </a:r>
                <a:r>
                  <a:rPr lang="en-US" sz="1700" dirty="0">
                    <a:latin typeface="Cambria Math" panose="02040503050406030204" pitchFamily="18" charset="0"/>
                    <a:ea typeface="Cambria Math" panose="02040503050406030204" pitchFamily="18" charset="0"/>
                  </a:rPr>
                  <a:t> and j, if it exists, and is </a:t>
                </a:r>
                <a:r>
                  <a:rPr lang="en-US" sz="1700" dirty="0">
                    <a:solidFill>
                      <a:schemeClr val="accent4"/>
                    </a:solidFill>
                    <a:latin typeface="Cambria Math" panose="02040503050406030204" pitchFamily="18" charset="0"/>
                    <a:ea typeface="Cambria Math" panose="02040503050406030204" pitchFamily="18" charset="0"/>
                  </a:rPr>
                  <a:t>∞</a:t>
                </a:r>
                <a:r>
                  <a:rPr lang="en-US" sz="1700" dirty="0">
                    <a:latin typeface="Cambria Math" panose="02040503050406030204" pitchFamily="18" charset="0"/>
                    <a:ea typeface="Cambria Math" panose="02040503050406030204" pitchFamily="18" charset="0"/>
                  </a:rPr>
                  <a:t> otherwise. </a:t>
                </a:r>
                <a:br>
                  <a:rPr lang="en-US" sz="1700" dirty="0">
                    <a:latin typeface="Cambria Math" panose="02040503050406030204" pitchFamily="18" charset="0"/>
                    <a:ea typeface="Cambria Math" panose="02040503050406030204" pitchFamily="18" charset="0"/>
                  </a:rPr>
                </a:br>
                <a:br>
                  <a:rPr lang="en-US" sz="1700" dirty="0">
                    <a:latin typeface="Cambria Math" panose="02040503050406030204" pitchFamily="18" charset="0"/>
                    <a:ea typeface="Cambria Math" panose="02040503050406030204" pitchFamily="18" charset="0"/>
                  </a:rPr>
                </a:br>
                <a:endParaRPr lang="en-US" sz="1700" dirty="0">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7306EAC0-FBAE-EDEB-DC47-E4FC097BF76A}"/>
                  </a:ext>
                </a:extLst>
              </p:cNvPr>
              <p:cNvSpPr>
                <a:spLocks noGrp="1" noRot="1" noChangeAspect="1" noMove="1" noResize="1" noEditPoints="1" noAdjustHandles="1" noChangeArrowheads="1" noChangeShapeType="1" noTextEdit="1"/>
              </p:cNvSpPr>
              <p:nvPr>
                <p:ph sz="quarter" idx="13"/>
              </p:nvPr>
            </p:nvSpPr>
            <p:spPr>
              <a:xfrm>
                <a:off x="741872" y="979714"/>
                <a:ext cx="11059064" cy="5024272"/>
              </a:xfrm>
              <a:blipFill>
                <a:blip r:embed="rId2"/>
                <a:stretch>
                  <a:fillRect l="-386"/>
                </a:stretch>
              </a:blipFill>
            </p:spPr>
            <p:txBody>
              <a:bodyPr/>
              <a:lstStyle/>
              <a:p>
                <a:r>
                  <a:rPr lang="en-US">
                    <a:noFill/>
                  </a:rPr>
                  <a:t> </a:t>
                </a:r>
              </a:p>
            </p:txBody>
          </p:sp>
        </mc:Fallback>
      </mc:AlternateContent>
      <p:pic>
        <p:nvPicPr>
          <p:cNvPr id="13" name="Picture 12" descr="A math equations and numbers&#10;&#10;Description automatically generated with medium confidence">
            <a:extLst>
              <a:ext uri="{FF2B5EF4-FFF2-40B4-BE49-F238E27FC236}">
                <a16:creationId xmlns:a16="http://schemas.microsoft.com/office/drawing/2014/main" id="{080BEF92-88BE-64F4-B101-0E41DF92AED0}"/>
              </a:ext>
            </a:extLst>
          </p:cNvPr>
          <p:cNvPicPr>
            <a:picLocks noChangeAspect="1"/>
          </p:cNvPicPr>
          <p:nvPr/>
        </p:nvPicPr>
        <p:blipFill>
          <a:blip r:embed="rId3"/>
          <a:stretch>
            <a:fillRect/>
          </a:stretch>
        </p:blipFill>
        <p:spPr>
          <a:xfrm>
            <a:off x="4987808" y="4223142"/>
            <a:ext cx="6462320" cy="2370025"/>
          </a:xfrm>
          <a:prstGeom prst="rect">
            <a:avLst/>
          </a:prstGeom>
          <a:ln w="12700">
            <a:solidFill>
              <a:srgbClr val="C00000"/>
            </a:solidFill>
          </a:ln>
        </p:spPr>
      </p:pic>
    </p:spTree>
    <p:extLst>
      <p:ext uri="{BB962C8B-B14F-4D97-AF65-F5344CB8AC3E}">
        <p14:creationId xmlns:p14="http://schemas.microsoft.com/office/powerpoint/2010/main" val="4287305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6" y="445989"/>
            <a:ext cx="10364451" cy="589181"/>
          </a:xfrm>
        </p:spPr>
        <p:txBody>
          <a:bodyPr/>
          <a:lstStyle/>
          <a:p>
            <a:r>
              <a:rPr lang="en-US" dirty="0"/>
              <a:t>Graphs</a:t>
            </a:r>
          </a:p>
        </p:txBody>
      </p:sp>
      <p:pic>
        <p:nvPicPr>
          <p:cNvPr id="5" name="Picture 4" descr="A colorful fireworks in the dark&#10;&#10;Description automatically generated with medium confidence">
            <a:extLst>
              <a:ext uri="{FF2B5EF4-FFF2-40B4-BE49-F238E27FC236}">
                <a16:creationId xmlns:a16="http://schemas.microsoft.com/office/drawing/2014/main" id="{FF8DB094-D0F7-E6FB-90C5-88209EC49E27}"/>
              </a:ext>
            </a:extLst>
          </p:cNvPr>
          <p:cNvPicPr>
            <a:picLocks noChangeAspect="1"/>
          </p:cNvPicPr>
          <p:nvPr/>
        </p:nvPicPr>
        <p:blipFill>
          <a:blip r:embed="rId2"/>
          <a:stretch>
            <a:fillRect/>
          </a:stretch>
        </p:blipFill>
        <p:spPr>
          <a:xfrm>
            <a:off x="2471748" y="1099866"/>
            <a:ext cx="7247248" cy="5700254"/>
          </a:xfrm>
          <a:prstGeom prst="rect">
            <a:avLst/>
          </a:prstGeom>
        </p:spPr>
      </p:pic>
    </p:spTree>
    <p:extLst>
      <p:ext uri="{BB962C8B-B14F-4D97-AF65-F5344CB8AC3E}">
        <p14:creationId xmlns:p14="http://schemas.microsoft.com/office/powerpoint/2010/main" val="797012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8" y="489121"/>
            <a:ext cx="10364451" cy="589181"/>
          </a:xfrm>
        </p:spPr>
        <p:txBody>
          <a:bodyPr/>
          <a:lstStyle/>
          <a:p>
            <a:r>
              <a:rPr lang="en-US" dirty="0"/>
              <a:t>Graph Terminology</a:t>
            </a:r>
          </a:p>
        </p:txBody>
      </p:sp>
      <p:pic>
        <p:nvPicPr>
          <p:cNvPr id="5" name="Picture 4" descr="A diagram of a diagram of a person&#10;&#10;Description automatically generated with medium confidence">
            <a:extLst>
              <a:ext uri="{FF2B5EF4-FFF2-40B4-BE49-F238E27FC236}">
                <a16:creationId xmlns:a16="http://schemas.microsoft.com/office/drawing/2014/main" id="{D89F99E1-9731-50E0-666D-0600C5533024}"/>
              </a:ext>
            </a:extLst>
          </p:cNvPr>
          <p:cNvPicPr>
            <a:picLocks noChangeAspect="1"/>
          </p:cNvPicPr>
          <p:nvPr/>
        </p:nvPicPr>
        <p:blipFill>
          <a:blip r:embed="rId2"/>
          <a:stretch>
            <a:fillRect/>
          </a:stretch>
        </p:blipFill>
        <p:spPr>
          <a:xfrm>
            <a:off x="2508840" y="1169952"/>
            <a:ext cx="7173065" cy="5657856"/>
          </a:xfrm>
          <a:prstGeom prst="rect">
            <a:avLst/>
          </a:prstGeom>
        </p:spPr>
      </p:pic>
    </p:spTree>
    <p:extLst>
      <p:ext uri="{BB962C8B-B14F-4D97-AF65-F5344CB8AC3E}">
        <p14:creationId xmlns:p14="http://schemas.microsoft.com/office/powerpoint/2010/main" val="7594062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146177"/>
            <a:ext cx="10364451" cy="589181"/>
          </a:xfrm>
        </p:spPr>
        <p:txBody>
          <a:bodyPr/>
          <a:lstStyle/>
          <a:p>
            <a:r>
              <a:rPr lang="en-US" dirty="0"/>
              <a:t>Depth First Search (DFS)</a:t>
            </a:r>
          </a:p>
        </p:txBody>
      </p:sp>
      <p:pic>
        <p:nvPicPr>
          <p:cNvPr id="4" name="41DemoDepthFirstSearch">
            <a:hlinkClick r:id="" action="ppaction://media"/>
            <a:extLst>
              <a:ext uri="{FF2B5EF4-FFF2-40B4-BE49-F238E27FC236}">
                <a16:creationId xmlns:a16="http://schemas.microsoft.com/office/drawing/2014/main" id="{4BC721B9-B044-A092-4F7D-4EA59763C9BA}"/>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2219135" y="819333"/>
            <a:ext cx="7753727" cy="5814322"/>
          </a:xfrm>
        </p:spPr>
      </p:pic>
    </p:spTree>
    <p:extLst>
      <p:ext uri="{BB962C8B-B14F-4D97-AF65-F5344CB8AC3E}">
        <p14:creationId xmlns:p14="http://schemas.microsoft.com/office/powerpoint/2010/main" val="220437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445988"/>
            <a:ext cx="10364451" cy="589181"/>
          </a:xfrm>
        </p:spPr>
        <p:txBody>
          <a:bodyPr/>
          <a:lstStyle/>
          <a:p>
            <a:r>
              <a:rPr lang="en-US" dirty="0"/>
              <a:t>DFS Usage: Topological Sort</a:t>
            </a:r>
          </a:p>
        </p:txBody>
      </p:sp>
      <p:pic>
        <p:nvPicPr>
          <p:cNvPr id="5" name="Picture 4" descr="A screenshot of a computer&#10;&#10;Description automatically generated">
            <a:extLst>
              <a:ext uri="{FF2B5EF4-FFF2-40B4-BE49-F238E27FC236}">
                <a16:creationId xmlns:a16="http://schemas.microsoft.com/office/drawing/2014/main" id="{933FCCF1-F49C-0091-D1D5-9B07E97B5CA9}"/>
              </a:ext>
            </a:extLst>
          </p:cNvPr>
          <p:cNvPicPr>
            <a:picLocks noChangeAspect="1"/>
          </p:cNvPicPr>
          <p:nvPr/>
        </p:nvPicPr>
        <p:blipFill>
          <a:blip r:embed="rId2"/>
          <a:stretch>
            <a:fillRect/>
          </a:stretch>
        </p:blipFill>
        <p:spPr>
          <a:xfrm>
            <a:off x="1635291" y="1170501"/>
            <a:ext cx="8921417" cy="5485406"/>
          </a:xfrm>
          <a:prstGeom prst="rect">
            <a:avLst/>
          </a:prstGeom>
        </p:spPr>
      </p:pic>
    </p:spTree>
    <p:extLst>
      <p:ext uri="{BB962C8B-B14F-4D97-AF65-F5344CB8AC3E}">
        <p14:creationId xmlns:p14="http://schemas.microsoft.com/office/powerpoint/2010/main" val="27409681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3" y="264833"/>
            <a:ext cx="10364451" cy="589181"/>
          </a:xfrm>
        </p:spPr>
        <p:txBody>
          <a:bodyPr/>
          <a:lstStyle/>
          <a:p>
            <a:r>
              <a:rPr lang="en-US" dirty="0"/>
              <a:t>DFS Usage: Topological Sort</a:t>
            </a:r>
          </a:p>
        </p:txBody>
      </p:sp>
      <p:pic>
        <p:nvPicPr>
          <p:cNvPr id="4" name="42DemoTopologicalSort">
            <a:hlinkClick r:id="" action="ppaction://media"/>
            <a:extLst>
              <a:ext uri="{FF2B5EF4-FFF2-40B4-BE49-F238E27FC236}">
                <a16:creationId xmlns:a16="http://schemas.microsoft.com/office/drawing/2014/main" id="{E630BEA2-F896-4A94-9AC8-D37376C2D7D1}"/>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2209365" y="974781"/>
            <a:ext cx="7773268" cy="5828975"/>
          </a:xfrm>
        </p:spPr>
      </p:pic>
    </p:spTree>
    <p:extLst>
      <p:ext uri="{BB962C8B-B14F-4D97-AF65-F5344CB8AC3E}">
        <p14:creationId xmlns:p14="http://schemas.microsoft.com/office/powerpoint/2010/main" val="147613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5ACA-09B3-1EDB-20D4-BBF84FBF3410}"/>
              </a:ext>
            </a:extLst>
          </p:cNvPr>
          <p:cNvSpPr>
            <a:spLocks noGrp="1"/>
          </p:cNvSpPr>
          <p:nvPr>
            <p:ph type="title"/>
          </p:nvPr>
        </p:nvSpPr>
        <p:spPr>
          <a:xfrm>
            <a:off x="913774" y="350662"/>
            <a:ext cx="10364451" cy="623687"/>
          </a:xfrm>
        </p:spPr>
        <p:txBody>
          <a:bodyPr/>
          <a:lstStyle/>
          <a:p>
            <a:r>
              <a:rPr lang="en-US" dirty="0"/>
              <a:t>Selection Sort</a:t>
            </a:r>
          </a:p>
        </p:txBody>
      </p:sp>
      <p:pic>
        <p:nvPicPr>
          <p:cNvPr id="4" name="21DemoSelectionSort">
            <a:hlinkClick r:id="" action="ppaction://media"/>
            <a:extLst>
              <a:ext uri="{FF2B5EF4-FFF2-40B4-BE49-F238E27FC236}">
                <a16:creationId xmlns:a16="http://schemas.microsoft.com/office/drawing/2014/main" id="{65FC4E71-C9AB-B2C6-EFCB-1B52081224D3}"/>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2098073" y="1042217"/>
            <a:ext cx="7995851" cy="5465121"/>
          </a:xfrm>
        </p:spPr>
      </p:pic>
    </p:spTree>
    <p:extLst>
      <p:ext uri="{BB962C8B-B14F-4D97-AF65-F5344CB8AC3E}">
        <p14:creationId xmlns:p14="http://schemas.microsoft.com/office/powerpoint/2010/main" val="308469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299339"/>
            <a:ext cx="10364451" cy="589181"/>
          </a:xfrm>
        </p:spPr>
        <p:txBody>
          <a:bodyPr/>
          <a:lstStyle/>
          <a:p>
            <a:r>
              <a:rPr lang="en-US" dirty="0"/>
              <a:t>Breadth-First Search (BFS)</a:t>
            </a:r>
          </a:p>
        </p:txBody>
      </p:sp>
      <p:pic>
        <p:nvPicPr>
          <p:cNvPr id="4" name="41DemoBreadthFirstSearch">
            <a:hlinkClick r:id="" action="ppaction://media"/>
            <a:extLst>
              <a:ext uri="{FF2B5EF4-FFF2-40B4-BE49-F238E27FC236}">
                <a16:creationId xmlns:a16="http://schemas.microsoft.com/office/drawing/2014/main" id="{50627E7C-513D-D8DE-8714-0191C7A39CFA}"/>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2153294" y="888520"/>
            <a:ext cx="7885412" cy="5913069"/>
          </a:xfrm>
        </p:spPr>
      </p:pic>
    </p:spTree>
    <p:extLst>
      <p:ext uri="{BB962C8B-B14F-4D97-AF65-F5344CB8AC3E}">
        <p14:creationId xmlns:p14="http://schemas.microsoft.com/office/powerpoint/2010/main" val="130890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670276"/>
            <a:ext cx="10364451" cy="589181"/>
          </a:xfrm>
        </p:spPr>
        <p:txBody>
          <a:bodyPr/>
          <a:lstStyle/>
          <a:p>
            <a:r>
              <a:rPr lang="en-US" dirty="0"/>
              <a:t>Shortest Path in Undirected Graphs</a:t>
            </a:r>
          </a:p>
        </p:txBody>
      </p:sp>
      <p:pic>
        <p:nvPicPr>
          <p:cNvPr id="5" name="Picture 4" descr="A diagram of a graph&#10;&#10;Description automatically generated">
            <a:extLst>
              <a:ext uri="{FF2B5EF4-FFF2-40B4-BE49-F238E27FC236}">
                <a16:creationId xmlns:a16="http://schemas.microsoft.com/office/drawing/2014/main" id="{6F3ABF78-607D-0495-0433-FAEA30725997}"/>
              </a:ext>
            </a:extLst>
          </p:cNvPr>
          <p:cNvPicPr>
            <a:picLocks noChangeAspect="1"/>
          </p:cNvPicPr>
          <p:nvPr/>
        </p:nvPicPr>
        <p:blipFill>
          <a:blip r:embed="rId2"/>
          <a:stretch>
            <a:fillRect/>
          </a:stretch>
        </p:blipFill>
        <p:spPr>
          <a:xfrm>
            <a:off x="1436188" y="1520118"/>
            <a:ext cx="9319624" cy="4434179"/>
          </a:xfrm>
          <a:prstGeom prst="rect">
            <a:avLst/>
          </a:prstGeom>
        </p:spPr>
      </p:pic>
    </p:spTree>
    <p:extLst>
      <p:ext uri="{BB962C8B-B14F-4D97-AF65-F5344CB8AC3E}">
        <p14:creationId xmlns:p14="http://schemas.microsoft.com/office/powerpoint/2010/main" val="3608027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825551"/>
            <a:ext cx="10364451" cy="589181"/>
          </a:xfrm>
        </p:spPr>
        <p:txBody>
          <a:bodyPr/>
          <a:lstStyle/>
          <a:p>
            <a:r>
              <a:rPr lang="en-US" dirty="0"/>
              <a:t>Connected Components</a:t>
            </a:r>
          </a:p>
        </p:txBody>
      </p:sp>
      <p:pic>
        <p:nvPicPr>
          <p:cNvPr id="5" name="Picture 4" descr="A group of colored circles with white text&#10;&#10;Description automatically generated with medium confidence">
            <a:extLst>
              <a:ext uri="{FF2B5EF4-FFF2-40B4-BE49-F238E27FC236}">
                <a16:creationId xmlns:a16="http://schemas.microsoft.com/office/drawing/2014/main" id="{7C07635C-238E-080C-8EAE-916001669514}"/>
              </a:ext>
            </a:extLst>
          </p:cNvPr>
          <p:cNvPicPr>
            <a:picLocks noChangeAspect="1"/>
          </p:cNvPicPr>
          <p:nvPr/>
        </p:nvPicPr>
        <p:blipFill>
          <a:blip r:embed="rId2"/>
          <a:stretch>
            <a:fillRect/>
          </a:stretch>
        </p:blipFill>
        <p:spPr>
          <a:xfrm>
            <a:off x="1368858" y="1732765"/>
            <a:ext cx="9454284" cy="3770888"/>
          </a:xfrm>
          <a:prstGeom prst="rect">
            <a:avLst/>
          </a:prstGeom>
        </p:spPr>
      </p:pic>
    </p:spTree>
    <p:extLst>
      <p:ext uri="{BB962C8B-B14F-4D97-AF65-F5344CB8AC3E}">
        <p14:creationId xmlns:p14="http://schemas.microsoft.com/office/powerpoint/2010/main" val="27362542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3" y="480494"/>
            <a:ext cx="10364451" cy="589181"/>
          </a:xfrm>
        </p:spPr>
        <p:txBody>
          <a:bodyPr/>
          <a:lstStyle/>
          <a:p>
            <a:r>
              <a:rPr lang="en-US" dirty="0"/>
              <a:t>Spanning Tree</a:t>
            </a:r>
          </a:p>
        </p:txBody>
      </p:sp>
      <p:pic>
        <p:nvPicPr>
          <p:cNvPr id="5" name="Picture 4" descr="A diagram of a triangle with lines and dots&#10;&#10;Description automatically generated">
            <a:extLst>
              <a:ext uri="{FF2B5EF4-FFF2-40B4-BE49-F238E27FC236}">
                <a16:creationId xmlns:a16="http://schemas.microsoft.com/office/drawing/2014/main" id="{E9E28D66-28CC-CE50-A39A-36D68D71A606}"/>
              </a:ext>
            </a:extLst>
          </p:cNvPr>
          <p:cNvPicPr>
            <a:picLocks noChangeAspect="1"/>
          </p:cNvPicPr>
          <p:nvPr/>
        </p:nvPicPr>
        <p:blipFill>
          <a:blip r:embed="rId2"/>
          <a:stretch>
            <a:fillRect/>
          </a:stretch>
        </p:blipFill>
        <p:spPr>
          <a:xfrm>
            <a:off x="2004203" y="1132317"/>
            <a:ext cx="8183594" cy="5245189"/>
          </a:xfrm>
          <a:prstGeom prst="rect">
            <a:avLst/>
          </a:prstGeom>
        </p:spPr>
      </p:pic>
    </p:spTree>
    <p:extLst>
      <p:ext uri="{BB962C8B-B14F-4D97-AF65-F5344CB8AC3E}">
        <p14:creationId xmlns:p14="http://schemas.microsoft.com/office/powerpoint/2010/main" val="27931676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148" y="460583"/>
            <a:ext cx="10364451" cy="589181"/>
          </a:xfrm>
        </p:spPr>
        <p:txBody>
          <a:bodyPr/>
          <a:lstStyle/>
          <a:p>
            <a:r>
              <a:rPr lang="en-US" dirty="0"/>
              <a:t>Minimum Spanning Tree</a:t>
            </a:r>
          </a:p>
        </p:txBody>
      </p:sp>
      <p:pic>
        <p:nvPicPr>
          <p:cNvPr id="7" name="Picture 6" descr="A diagram of a triangle with points and lines&#10;&#10;Description automatically generated">
            <a:extLst>
              <a:ext uri="{FF2B5EF4-FFF2-40B4-BE49-F238E27FC236}">
                <a16:creationId xmlns:a16="http://schemas.microsoft.com/office/drawing/2014/main" id="{59B886ED-3D6D-CA94-2D7B-62BD4F213061}"/>
              </a:ext>
            </a:extLst>
          </p:cNvPr>
          <p:cNvPicPr>
            <a:picLocks noChangeAspect="1"/>
          </p:cNvPicPr>
          <p:nvPr/>
        </p:nvPicPr>
        <p:blipFill>
          <a:blip r:embed="rId2"/>
          <a:stretch>
            <a:fillRect/>
          </a:stretch>
        </p:blipFill>
        <p:spPr>
          <a:xfrm>
            <a:off x="1537248" y="1240071"/>
            <a:ext cx="9117504" cy="5504728"/>
          </a:xfrm>
          <a:prstGeom prst="rect">
            <a:avLst/>
          </a:prstGeom>
        </p:spPr>
      </p:pic>
    </p:spTree>
    <p:extLst>
      <p:ext uri="{BB962C8B-B14F-4D97-AF65-F5344CB8AC3E}">
        <p14:creationId xmlns:p14="http://schemas.microsoft.com/office/powerpoint/2010/main" val="1830786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5" name="Picture 4" descr="A diagram of a graph&#10;&#10;Description automatically generated">
            <a:extLst>
              <a:ext uri="{FF2B5EF4-FFF2-40B4-BE49-F238E27FC236}">
                <a16:creationId xmlns:a16="http://schemas.microsoft.com/office/drawing/2014/main" id="{C8200F08-FB08-BA73-08D6-3490AED6F64F}"/>
              </a:ext>
            </a:extLst>
          </p:cNvPr>
          <p:cNvPicPr>
            <a:picLocks noChangeAspect="1"/>
          </p:cNvPicPr>
          <p:nvPr/>
        </p:nvPicPr>
        <p:blipFill>
          <a:blip r:embed="rId2"/>
          <a:stretch>
            <a:fillRect/>
          </a:stretch>
        </p:blipFill>
        <p:spPr>
          <a:xfrm>
            <a:off x="2018945" y="983411"/>
            <a:ext cx="8154107" cy="5357324"/>
          </a:xfrm>
          <a:prstGeom prst="rect">
            <a:avLst/>
          </a:prstGeom>
        </p:spPr>
      </p:pic>
    </p:spTree>
    <p:extLst>
      <p:ext uri="{BB962C8B-B14F-4D97-AF65-F5344CB8AC3E}">
        <p14:creationId xmlns:p14="http://schemas.microsoft.com/office/powerpoint/2010/main" val="3814266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network&#10;&#10;Description automatically generated">
            <a:extLst>
              <a:ext uri="{FF2B5EF4-FFF2-40B4-BE49-F238E27FC236}">
                <a16:creationId xmlns:a16="http://schemas.microsoft.com/office/drawing/2014/main" id="{752372F8-6436-7F3F-79AA-9B44BB015A42}"/>
              </a:ext>
            </a:extLst>
          </p:cNvPr>
          <p:cNvPicPr>
            <a:picLocks noChangeAspect="1"/>
          </p:cNvPicPr>
          <p:nvPr/>
        </p:nvPicPr>
        <p:blipFill>
          <a:blip r:embed="rId2"/>
          <a:stretch>
            <a:fillRect/>
          </a:stretch>
        </p:blipFill>
        <p:spPr>
          <a:xfrm>
            <a:off x="2125635" y="1020871"/>
            <a:ext cx="7940728" cy="4816257"/>
          </a:xfrm>
          <a:prstGeom prst="rect">
            <a:avLst/>
          </a:prstGeom>
        </p:spPr>
      </p:pic>
    </p:spTree>
    <p:extLst>
      <p:ext uri="{BB962C8B-B14F-4D97-AF65-F5344CB8AC3E}">
        <p14:creationId xmlns:p14="http://schemas.microsoft.com/office/powerpoint/2010/main" val="10013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tree&#10;&#10;Description automatically generated">
            <a:extLst>
              <a:ext uri="{FF2B5EF4-FFF2-40B4-BE49-F238E27FC236}">
                <a16:creationId xmlns:a16="http://schemas.microsoft.com/office/drawing/2014/main" id="{6FEEAAAF-2C42-9084-0C0B-A177A5B9336D}"/>
              </a:ext>
            </a:extLst>
          </p:cNvPr>
          <p:cNvPicPr>
            <a:picLocks noChangeAspect="1"/>
          </p:cNvPicPr>
          <p:nvPr/>
        </p:nvPicPr>
        <p:blipFill>
          <a:blip r:embed="rId2"/>
          <a:stretch>
            <a:fillRect/>
          </a:stretch>
        </p:blipFill>
        <p:spPr>
          <a:xfrm>
            <a:off x="1836050" y="971337"/>
            <a:ext cx="8519898" cy="4915326"/>
          </a:xfrm>
          <a:prstGeom prst="rect">
            <a:avLst/>
          </a:prstGeom>
        </p:spPr>
      </p:pic>
    </p:spTree>
    <p:extLst>
      <p:ext uri="{BB962C8B-B14F-4D97-AF65-F5344CB8AC3E}">
        <p14:creationId xmlns:p14="http://schemas.microsoft.com/office/powerpoint/2010/main" val="11126366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network&#10;&#10;Description automatically generated">
            <a:extLst>
              <a:ext uri="{FF2B5EF4-FFF2-40B4-BE49-F238E27FC236}">
                <a16:creationId xmlns:a16="http://schemas.microsoft.com/office/drawing/2014/main" id="{7C692804-5519-BEDE-8DD5-6AC790AC4DE8}"/>
              </a:ext>
            </a:extLst>
          </p:cNvPr>
          <p:cNvPicPr>
            <a:picLocks noChangeAspect="1"/>
          </p:cNvPicPr>
          <p:nvPr/>
        </p:nvPicPr>
        <p:blipFill>
          <a:blip r:embed="rId2"/>
          <a:stretch>
            <a:fillRect/>
          </a:stretch>
        </p:blipFill>
        <p:spPr>
          <a:xfrm>
            <a:off x="2110393" y="983411"/>
            <a:ext cx="7971211" cy="5601185"/>
          </a:xfrm>
          <a:prstGeom prst="rect">
            <a:avLst/>
          </a:prstGeom>
        </p:spPr>
      </p:pic>
    </p:spTree>
    <p:extLst>
      <p:ext uri="{BB962C8B-B14F-4D97-AF65-F5344CB8AC3E}">
        <p14:creationId xmlns:p14="http://schemas.microsoft.com/office/powerpoint/2010/main" val="2835529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graph&#10;&#10;Description automatically generated">
            <a:extLst>
              <a:ext uri="{FF2B5EF4-FFF2-40B4-BE49-F238E27FC236}">
                <a16:creationId xmlns:a16="http://schemas.microsoft.com/office/drawing/2014/main" id="{9FB767B3-A362-5BD7-45B7-EF38127ACEA3}"/>
              </a:ext>
            </a:extLst>
          </p:cNvPr>
          <p:cNvPicPr>
            <a:picLocks noChangeAspect="1"/>
          </p:cNvPicPr>
          <p:nvPr/>
        </p:nvPicPr>
        <p:blipFill>
          <a:blip r:embed="rId2"/>
          <a:stretch>
            <a:fillRect/>
          </a:stretch>
        </p:blipFill>
        <p:spPr>
          <a:xfrm>
            <a:off x="1885584" y="983411"/>
            <a:ext cx="8420830" cy="5669771"/>
          </a:xfrm>
          <a:prstGeom prst="rect">
            <a:avLst/>
          </a:prstGeom>
        </p:spPr>
      </p:pic>
    </p:spTree>
    <p:extLst>
      <p:ext uri="{BB962C8B-B14F-4D97-AF65-F5344CB8AC3E}">
        <p14:creationId xmlns:p14="http://schemas.microsoft.com/office/powerpoint/2010/main" val="3105543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5ACA-09B3-1EDB-20D4-BBF84FBF3410}"/>
              </a:ext>
            </a:extLst>
          </p:cNvPr>
          <p:cNvSpPr>
            <a:spLocks noGrp="1"/>
          </p:cNvSpPr>
          <p:nvPr>
            <p:ph type="title"/>
          </p:nvPr>
        </p:nvSpPr>
        <p:spPr>
          <a:xfrm>
            <a:off x="913774" y="350662"/>
            <a:ext cx="10364451" cy="623687"/>
          </a:xfrm>
        </p:spPr>
        <p:txBody>
          <a:bodyPr/>
          <a:lstStyle/>
          <a:p>
            <a:r>
              <a:rPr lang="en-US" dirty="0"/>
              <a:t>Binary Search</a:t>
            </a:r>
          </a:p>
        </p:txBody>
      </p:sp>
      <p:pic>
        <p:nvPicPr>
          <p:cNvPr id="9" name="Picture 8" descr="A screenshot of a computer&#10;&#10;Description automatically generated">
            <a:extLst>
              <a:ext uri="{FF2B5EF4-FFF2-40B4-BE49-F238E27FC236}">
                <a16:creationId xmlns:a16="http://schemas.microsoft.com/office/drawing/2014/main" id="{C2025283-1A2B-CEEB-AA7A-6BAE1DD71F50}"/>
              </a:ext>
            </a:extLst>
          </p:cNvPr>
          <p:cNvPicPr>
            <a:picLocks noChangeAspect="1"/>
          </p:cNvPicPr>
          <p:nvPr/>
        </p:nvPicPr>
        <p:blipFill>
          <a:blip r:embed="rId2"/>
          <a:stretch>
            <a:fillRect/>
          </a:stretch>
        </p:blipFill>
        <p:spPr>
          <a:xfrm>
            <a:off x="1532377" y="988098"/>
            <a:ext cx="9127245" cy="4881804"/>
          </a:xfrm>
          <a:prstGeom prst="rect">
            <a:avLst/>
          </a:prstGeom>
        </p:spPr>
      </p:pic>
    </p:spTree>
    <p:extLst>
      <p:ext uri="{BB962C8B-B14F-4D97-AF65-F5344CB8AC3E}">
        <p14:creationId xmlns:p14="http://schemas.microsoft.com/office/powerpoint/2010/main" val="15931132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tree&#10;&#10;Description automatically generated">
            <a:extLst>
              <a:ext uri="{FF2B5EF4-FFF2-40B4-BE49-F238E27FC236}">
                <a16:creationId xmlns:a16="http://schemas.microsoft.com/office/drawing/2014/main" id="{41E80BC9-2F51-E490-E664-78238A4DF75C}"/>
              </a:ext>
            </a:extLst>
          </p:cNvPr>
          <p:cNvPicPr>
            <a:picLocks noChangeAspect="1"/>
          </p:cNvPicPr>
          <p:nvPr/>
        </p:nvPicPr>
        <p:blipFill>
          <a:blip r:embed="rId2"/>
          <a:stretch>
            <a:fillRect/>
          </a:stretch>
        </p:blipFill>
        <p:spPr>
          <a:xfrm>
            <a:off x="2076100" y="983411"/>
            <a:ext cx="8039797" cy="5654530"/>
          </a:xfrm>
          <a:prstGeom prst="rect">
            <a:avLst/>
          </a:prstGeom>
        </p:spPr>
      </p:pic>
    </p:spTree>
    <p:extLst>
      <p:ext uri="{BB962C8B-B14F-4D97-AF65-F5344CB8AC3E}">
        <p14:creationId xmlns:p14="http://schemas.microsoft.com/office/powerpoint/2010/main" val="2779640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graph&#10;&#10;Description automatically generated">
            <a:extLst>
              <a:ext uri="{FF2B5EF4-FFF2-40B4-BE49-F238E27FC236}">
                <a16:creationId xmlns:a16="http://schemas.microsoft.com/office/drawing/2014/main" id="{FF4902B2-323F-C498-61D6-FE3A01DD04F5}"/>
              </a:ext>
            </a:extLst>
          </p:cNvPr>
          <p:cNvPicPr>
            <a:picLocks noChangeAspect="1"/>
          </p:cNvPicPr>
          <p:nvPr/>
        </p:nvPicPr>
        <p:blipFill>
          <a:blip r:embed="rId2"/>
          <a:stretch>
            <a:fillRect/>
          </a:stretch>
        </p:blipFill>
        <p:spPr>
          <a:xfrm>
            <a:off x="1862722" y="983411"/>
            <a:ext cx="8466554" cy="5662151"/>
          </a:xfrm>
          <a:prstGeom prst="rect">
            <a:avLst/>
          </a:prstGeom>
        </p:spPr>
      </p:pic>
    </p:spTree>
    <p:extLst>
      <p:ext uri="{BB962C8B-B14F-4D97-AF65-F5344CB8AC3E}">
        <p14:creationId xmlns:p14="http://schemas.microsoft.com/office/powerpoint/2010/main" val="465569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tree&#10;&#10;Description automatically generated">
            <a:extLst>
              <a:ext uri="{FF2B5EF4-FFF2-40B4-BE49-F238E27FC236}">
                <a16:creationId xmlns:a16="http://schemas.microsoft.com/office/drawing/2014/main" id="{DD5A9152-42F1-C4C8-F780-3950EEDC70B6}"/>
              </a:ext>
            </a:extLst>
          </p:cNvPr>
          <p:cNvPicPr>
            <a:picLocks noChangeAspect="1"/>
          </p:cNvPicPr>
          <p:nvPr/>
        </p:nvPicPr>
        <p:blipFill>
          <a:blip r:embed="rId2"/>
          <a:stretch>
            <a:fillRect/>
          </a:stretch>
        </p:blipFill>
        <p:spPr>
          <a:xfrm>
            <a:off x="2121824" y="983411"/>
            <a:ext cx="7948349" cy="5624047"/>
          </a:xfrm>
          <a:prstGeom prst="rect">
            <a:avLst/>
          </a:prstGeom>
        </p:spPr>
      </p:pic>
    </p:spTree>
    <p:extLst>
      <p:ext uri="{BB962C8B-B14F-4D97-AF65-F5344CB8AC3E}">
        <p14:creationId xmlns:p14="http://schemas.microsoft.com/office/powerpoint/2010/main" val="2181560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tree&#10;&#10;Description automatically generated">
            <a:extLst>
              <a:ext uri="{FF2B5EF4-FFF2-40B4-BE49-F238E27FC236}">
                <a16:creationId xmlns:a16="http://schemas.microsoft.com/office/drawing/2014/main" id="{90C83DB3-88E6-D84B-6F3B-10D7EDF0D9F6}"/>
              </a:ext>
            </a:extLst>
          </p:cNvPr>
          <p:cNvPicPr>
            <a:picLocks noChangeAspect="1"/>
          </p:cNvPicPr>
          <p:nvPr/>
        </p:nvPicPr>
        <p:blipFill>
          <a:blip r:embed="rId2"/>
          <a:stretch>
            <a:fillRect/>
          </a:stretch>
        </p:blipFill>
        <p:spPr>
          <a:xfrm>
            <a:off x="1866532" y="983411"/>
            <a:ext cx="8458933" cy="5547841"/>
          </a:xfrm>
          <a:prstGeom prst="rect">
            <a:avLst/>
          </a:prstGeom>
        </p:spPr>
      </p:pic>
    </p:spTree>
    <p:extLst>
      <p:ext uri="{BB962C8B-B14F-4D97-AF65-F5344CB8AC3E}">
        <p14:creationId xmlns:p14="http://schemas.microsoft.com/office/powerpoint/2010/main" val="1156240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tree&#10;&#10;Description automatically generated">
            <a:extLst>
              <a:ext uri="{FF2B5EF4-FFF2-40B4-BE49-F238E27FC236}">
                <a16:creationId xmlns:a16="http://schemas.microsoft.com/office/drawing/2014/main" id="{1B75DD9D-6547-775D-8594-C09B836F23E2}"/>
              </a:ext>
            </a:extLst>
          </p:cNvPr>
          <p:cNvPicPr>
            <a:picLocks noChangeAspect="1"/>
          </p:cNvPicPr>
          <p:nvPr/>
        </p:nvPicPr>
        <p:blipFill>
          <a:blip r:embed="rId2"/>
          <a:stretch>
            <a:fillRect/>
          </a:stretch>
        </p:blipFill>
        <p:spPr>
          <a:xfrm>
            <a:off x="2217083" y="983411"/>
            <a:ext cx="7757832" cy="5723116"/>
          </a:xfrm>
          <a:prstGeom prst="rect">
            <a:avLst/>
          </a:prstGeom>
        </p:spPr>
      </p:pic>
    </p:spTree>
    <p:extLst>
      <p:ext uri="{BB962C8B-B14F-4D97-AF65-F5344CB8AC3E}">
        <p14:creationId xmlns:p14="http://schemas.microsoft.com/office/powerpoint/2010/main" val="32369957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tree&#10;&#10;Description automatically generated">
            <a:extLst>
              <a:ext uri="{FF2B5EF4-FFF2-40B4-BE49-F238E27FC236}">
                <a16:creationId xmlns:a16="http://schemas.microsoft.com/office/drawing/2014/main" id="{9372989C-BA79-B71C-0B31-188C2C172F53}"/>
              </a:ext>
            </a:extLst>
          </p:cNvPr>
          <p:cNvPicPr>
            <a:picLocks noChangeAspect="1"/>
          </p:cNvPicPr>
          <p:nvPr/>
        </p:nvPicPr>
        <p:blipFill>
          <a:blip r:embed="rId2"/>
          <a:stretch>
            <a:fillRect/>
          </a:stretch>
        </p:blipFill>
        <p:spPr>
          <a:xfrm>
            <a:off x="1816998" y="983411"/>
            <a:ext cx="8558002" cy="5799323"/>
          </a:xfrm>
          <a:prstGeom prst="rect">
            <a:avLst/>
          </a:prstGeom>
        </p:spPr>
      </p:pic>
    </p:spTree>
    <p:extLst>
      <p:ext uri="{BB962C8B-B14F-4D97-AF65-F5344CB8AC3E}">
        <p14:creationId xmlns:p14="http://schemas.microsoft.com/office/powerpoint/2010/main" val="32620209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tree&#10;&#10;Description automatically generated">
            <a:extLst>
              <a:ext uri="{FF2B5EF4-FFF2-40B4-BE49-F238E27FC236}">
                <a16:creationId xmlns:a16="http://schemas.microsoft.com/office/drawing/2014/main" id="{D9D13AD1-3BA6-A096-ADA6-97170C2E9DBE}"/>
              </a:ext>
            </a:extLst>
          </p:cNvPr>
          <p:cNvPicPr>
            <a:picLocks noChangeAspect="1"/>
          </p:cNvPicPr>
          <p:nvPr/>
        </p:nvPicPr>
        <p:blipFill>
          <a:blip r:embed="rId2"/>
          <a:stretch>
            <a:fillRect/>
          </a:stretch>
        </p:blipFill>
        <p:spPr>
          <a:xfrm>
            <a:off x="2015135" y="983411"/>
            <a:ext cx="8161727" cy="5715495"/>
          </a:xfrm>
          <a:prstGeom prst="rect">
            <a:avLst/>
          </a:prstGeom>
        </p:spPr>
      </p:pic>
    </p:spTree>
    <p:extLst>
      <p:ext uri="{BB962C8B-B14F-4D97-AF65-F5344CB8AC3E}">
        <p14:creationId xmlns:p14="http://schemas.microsoft.com/office/powerpoint/2010/main" val="6639062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graph&#10;&#10;Description automatically generated">
            <a:extLst>
              <a:ext uri="{FF2B5EF4-FFF2-40B4-BE49-F238E27FC236}">
                <a16:creationId xmlns:a16="http://schemas.microsoft.com/office/drawing/2014/main" id="{AF907C89-EAEB-C0A1-731D-3C392D9EE517}"/>
              </a:ext>
            </a:extLst>
          </p:cNvPr>
          <p:cNvPicPr>
            <a:picLocks noChangeAspect="1"/>
          </p:cNvPicPr>
          <p:nvPr/>
        </p:nvPicPr>
        <p:blipFill>
          <a:blip r:embed="rId2"/>
          <a:stretch>
            <a:fillRect/>
          </a:stretch>
        </p:blipFill>
        <p:spPr>
          <a:xfrm>
            <a:off x="1801757" y="983411"/>
            <a:ext cx="8588484" cy="5593565"/>
          </a:xfrm>
          <a:prstGeom prst="rect">
            <a:avLst/>
          </a:prstGeom>
        </p:spPr>
      </p:pic>
    </p:spTree>
    <p:extLst>
      <p:ext uri="{BB962C8B-B14F-4D97-AF65-F5344CB8AC3E}">
        <p14:creationId xmlns:p14="http://schemas.microsoft.com/office/powerpoint/2010/main" val="13917425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graph&#10;&#10;Description automatically generated">
            <a:extLst>
              <a:ext uri="{FF2B5EF4-FFF2-40B4-BE49-F238E27FC236}">
                <a16:creationId xmlns:a16="http://schemas.microsoft.com/office/drawing/2014/main" id="{8EA4B3CF-EE24-D865-CD39-390B44864488}"/>
              </a:ext>
            </a:extLst>
          </p:cNvPr>
          <p:cNvPicPr>
            <a:picLocks noChangeAspect="1"/>
          </p:cNvPicPr>
          <p:nvPr/>
        </p:nvPicPr>
        <p:blipFill>
          <a:blip r:embed="rId2"/>
          <a:stretch>
            <a:fillRect/>
          </a:stretch>
        </p:blipFill>
        <p:spPr>
          <a:xfrm>
            <a:off x="1961790" y="983411"/>
            <a:ext cx="8268417" cy="5555461"/>
          </a:xfrm>
          <a:prstGeom prst="rect">
            <a:avLst/>
          </a:prstGeom>
        </p:spPr>
      </p:pic>
    </p:spTree>
    <p:extLst>
      <p:ext uri="{BB962C8B-B14F-4D97-AF65-F5344CB8AC3E}">
        <p14:creationId xmlns:p14="http://schemas.microsoft.com/office/powerpoint/2010/main" val="1349280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graph&#10;&#10;Description automatically generated">
            <a:extLst>
              <a:ext uri="{FF2B5EF4-FFF2-40B4-BE49-F238E27FC236}">
                <a16:creationId xmlns:a16="http://schemas.microsoft.com/office/drawing/2014/main" id="{8AD70E52-D5E2-0F13-4BA6-095606C94217}"/>
              </a:ext>
            </a:extLst>
          </p:cNvPr>
          <p:cNvPicPr>
            <a:picLocks noChangeAspect="1"/>
          </p:cNvPicPr>
          <p:nvPr/>
        </p:nvPicPr>
        <p:blipFill>
          <a:blip r:embed="rId2"/>
          <a:stretch>
            <a:fillRect/>
          </a:stretch>
        </p:blipFill>
        <p:spPr>
          <a:xfrm>
            <a:off x="1832239" y="983411"/>
            <a:ext cx="8527519" cy="5593565"/>
          </a:xfrm>
          <a:prstGeom prst="rect">
            <a:avLst/>
          </a:prstGeom>
        </p:spPr>
      </p:pic>
    </p:spTree>
    <p:extLst>
      <p:ext uri="{BB962C8B-B14F-4D97-AF65-F5344CB8AC3E}">
        <p14:creationId xmlns:p14="http://schemas.microsoft.com/office/powerpoint/2010/main" val="286915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5ACA-09B3-1EDB-20D4-BBF84FBF3410}"/>
              </a:ext>
            </a:extLst>
          </p:cNvPr>
          <p:cNvSpPr>
            <a:spLocks noGrp="1"/>
          </p:cNvSpPr>
          <p:nvPr>
            <p:ph type="title"/>
          </p:nvPr>
        </p:nvSpPr>
        <p:spPr>
          <a:xfrm>
            <a:off x="913774" y="350662"/>
            <a:ext cx="10364451" cy="623687"/>
          </a:xfrm>
        </p:spPr>
        <p:txBody>
          <a:bodyPr/>
          <a:lstStyle/>
          <a:p>
            <a:r>
              <a:rPr lang="en-US" dirty="0"/>
              <a:t>Binary Search</a:t>
            </a:r>
          </a:p>
        </p:txBody>
      </p:sp>
      <p:pic>
        <p:nvPicPr>
          <p:cNvPr id="4" name="Picture 3" descr="A screenshot of a computer&#10;&#10;Description automatically generated">
            <a:extLst>
              <a:ext uri="{FF2B5EF4-FFF2-40B4-BE49-F238E27FC236}">
                <a16:creationId xmlns:a16="http://schemas.microsoft.com/office/drawing/2014/main" id="{D1A06711-B3DD-4B7E-F93C-23AF49E17A88}"/>
              </a:ext>
            </a:extLst>
          </p:cNvPr>
          <p:cNvPicPr>
            <a:picLocks noChangeAspect="1"/>
          </p:cNvPicPr>
          <p:nvPr/>
        </p:nvPicPr>
        <p:blipFill>
          <a:blip r:embed="rId2"/>
          <a:stretch>
            <a:fillRect/>
          </a:stretch>
        </p:blipFill>
        <p:spPr>
          <a:xfrm>
            <a:off x="1428256" y="974349"/>
            <a:ext cx="9335486" cy="5073832"/>
          </a:xfrm>
          <a:prstGeom prst="rect">
            <a:avLst/>
          </a:prstGeom>
        </p:spPr>
      </p:pic>
    </p:spTree>
    <p:extLst>
      <p:ext uri="{BB962C8B-B14F-4D97-AF65-F5344CB8AC3E}">
        <p14:creationId xmlns:p14="http://schemas.microsoft.com/office/powerpoint/2010/main" val="4022294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4" y="394230"/>
            <a:ext cx="10364451" cy="589181"/>
          </a:xfrm>
        </p:spPr>
        <p:txBody>
          <a:bodyPr/>
          <a:lstStyle/>
          <a:p>
            <a:r>
              <a:rPr lang="en-US" dirty="0"/>
              <a:t>Prim’s Algorithm</a:t>
            </a:r>
          </a:p>
        </p:txBody>
      </p:sp>
      <p:pic>
        <p:nvPicPr>
          <p:cNvPr id="4" name="Picture 3" descr="A diagram of a graph&#10;&#10;Description automatically generated">
            <a:extLst>
              <a:ext uri="{FF2B5EF4-FFF2-40B4-BE49-F238E27FC236}">
                <a16:creationId xmlns:a16="http://schemas.microsoft.com/office/drawing/2014/main" id="{172E1384-067B-035F-389C-4936A41C79B9}"/>
              </a:ext>
            </a:extLst>
          </p:cNvPr>
          <p:cNvPicPr>
            <a:picLocks noChangeAspect="1"/>
          </p:cNvPicPr>
          <p:nvPr/>
        </p:nvPicPr>
        <p:blipFill>
          <a:blip r:embed="rId2"/>
          <a:stretch>
            <a:fillRect/>
          </a:stretch>
        </p:blipFill>
        <p:spPr>
          <a:xfrm>
            <a:off x="1973221" y="983411"/>
            <a:ext cx="8245555" cy="5639289"/>
          </a:xfrm>
          <a:prstGeom prst="rect">
            <a:avLst/>
          </a:prstGeom>
        </p:spPr>
      </p:pic>
    </p:spTree>
    <p:extLst>
      <p:ext uri="{BB962C8B-B14F-4D97-AF65-F5344CB8AC3E}">
        <p14:creationId xmlns:p14="http://schemas.microsoft.com/office/powerpoint/2010/main" val="22821354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EBA-CE20-8A81-1230-3B9D8C6E49BB}"/>
              </a:ext>
            </a:extLst>
          </p:cNvPr>
          <p:cNvSpPr>
            <a:spLocks noGrp="1"/>
          </p:cNvSpPr>
          <p:nvPr>
            <p:ph type="title"/>
          </p:nvPr>
        </p:nvSpPr>
        <p:spPr>
          <a:xfrm>
            <a:off x="913773" y="445989"/>
            <a:ext cx="10364451" cy="589181"/>
          </a:xfrm>
        </p:spPr>
        <p:txBody>
          <a:bodyPr/>
          <a:lstStyle/>
          <a:p>
            <a:r>
              <a:rPr lang="en-US" dirty="0"/>
              <a:t>Single Source Shortest Paths</a:t>
            </a:r>
          </a:p>
        </p:txBody>
      </p:sp>
      <p:pic>
        <p:nvPicPr>
          <p:cNvPr id="5" name="Picture 4" descr="A diagram of a path&#10;&#10;Description automatically generated">
            <a:extLst>
              <a:ext uri="{FF2B5EF4-FFF2-40B4-BE49-F238E27FC236}">
                <a16:creationId xmlns:a16="http://schemas.microsoft.com/office/drawing/2014/main" id="{80631D74-291C-17B4-3BA1-8AFCB93EC0F0}"/>
              </a:ext>
            </a:extLst>
          </p:cNvPr>
          <p:cNvPicPr>
            <a:picLocks noChangeAspect="1"/>
          </p:cNvPicPr>
          <p:nvPr/>
        </p:nvPicPr>
        <p:blipFill>
          <a:blip r:embed="rId2"/>
          <a:stretch>
            <a:fillRect/>
          </a:stretch>
        </p:blipFill>
        <p:spPr>
          <a:xfrm>
            <a:off x="1771069" y="1199585"/>
            <a:ext cx="8649861" cy="5581749"/>
          </a:xfrm>
          <a:prstGeom prst="rect">
            <a:avLst/>
          </a:prstGeom>
        </p:spPr>
      </p:pic>
    </p:spTree>
    <p:extLst>
      <p:ext uri="{BB962C8B-B14F-4D97-AF65-F5344CB8AC3E}">
        <p14:creationId xmlns:p14="http://schemas.microsoft.com/office/powerpoint/2010/main" val="12060433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4CD3BAF-938D-3CAE-64C6-6419C73C3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93345"/>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989</TotalTime>
  <Words>869</Words>
  <Application>Microsoft Office PowerPoint</Application>
  <PresentationFormat>Widescreen</PresentationFormat>
  <Paragraphs>126</Paragraphs>
  <Slides>92</Slides>
  <Notes>0</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Cambria Math</vt:lpstr>
      <vt:lpstr>Minion-Italic</vt:lpstr>
      <vt:lpstr>Minion-Regular</vt:lpstr>
      <vt:lpstr>Tw Cen MT</vt:lpstr>
      <vt:lpstr>Wingdings</vt:lpstr>
      <vt:lpstr>Droplet</vt:lpstr>
      <vt:lpstr>Algorithms</vt:lpstr>
      <vt:lpstr>Why Learn Algorithms? (Sorting Problem)</vt:lpstr>
      <vt:lpstr>PowerPoint Presentation</vt:lpstr>
      <vt:lpstr>Running Time</vt:lpstr>
      <vt:lpstr>Running Time</vt:lpstr>
      <vt:lpstr>Running Time and Big O Notation</vt:lpstr>
      <vt:lpstr>Selection Sort</vt:lpstr>
      <vt:lpstr>Binary Search</vt:lpstr>
      <vt:lpstr>Binary Search</vt:lpstr>
      <vt:lpstr>Binary Search</vt:lpstr>
      <vt:lpstr>Binary Search</vt:lpstr>
      <vt:lpstr>Binary Search</vt:lpstr>
      <vt:lpstr>Binary Search</vt:lpstr>
      <vt:lpstr>Binary Search</vt:lpstr>
      <vt:lpstr>Binary Search</vt:lpstr>
      <vt:lpstr>Two Sums Problem</vt:lpstr>
      <vt:lpstr>Algorithms Complexity</vt:lpstr>
      <vt:lpstr>Common order-of-growth Classifications</vt:lpstr>
      <vt:lpstr>Merge Sort</vt:lpstr>
      <vt:lpstr>Merging Demo</vt:lpstr>
      <vt:lpstr>Divide-and-Conquer Recurrence</vt:lpstr>
      <vt:lpstr>PowerPoint Presentation</vt:lpstr>
      <vt:lpstr>Linked Lists</vt:lpstr>
      <vt:lpstr>Stacks and Queues</vt:lpstr>
      <vt:lpstr>Stack: Linked-List Implementation</vt:lpstr>
      <vt:lpstr>Queue: Linked-List Implementation</vt:lpstr>
      <vt:lpstr>Arithmetic Expression Evaluation</vt:lpstr>
      <vt:lpstr>PowerPoint Presentation</vt:lpstr>
      <vt:lpstr>Symbol tables</vt:lpstr>
      <vt:lpstr>Symbol Table Applications</vt:lpstr>
      <vt:lpstr>Elementary Implementations</vt:lpstr>
      <vt:lpstr>Binary Search Trees</vt:lpstr>
      <vt:lpstr>Binary Search Trees</vt:lpstr>
      <vt:lpstr>Tree Shape</vt:lpstr>
      <vt:lpstr>Red-Black Trees</vt:lpstr>
      <vt:lpstr>Symbol Table Implementations: Summary</vt:lpstr>
      <vt:lpstr>Hashing: Basic Plan</vt:lpstr>
      <vt:lpstr>Computing the Hash Function</vt:lpstr>
      <vt:lpstr>Java’s Hash Code Conventions</vt:lpstr>
      <vt:lpstr>Implementing Hash Code: Strings</vt:lpstr>
      <vt:lpstr>Modular Hashing</vt:lpstr>
      <vt:lpstr>Separate-Chaining Symbol Table</vt:lpstr>
      <vt:lpstr>Linear-Probing Hash Table Demo</vt:lpstr>
      <vt:lpstr>One-Way Hash Functions</vt:lpstr>
      <vt:lpstr>Collections</vt:lpstr>
      <vt:lpstr>Priority Queue</vt:lpstr>
      <vt:lpstr>Priority Queue: Applications</vt:lpstr>
      <vt:lpstr>Example</vt:lpstr>
      <vt:lpstr>Complete Binary Tree</vt:lpstr>
      <vt:lpstr>Binary Heap: Representation</vt:lpstr>
      <vt:lpstr>Binary Heap: Properties</vt:lpstr>
      <vt:lpstr>Binary Heap Demo</vt:lpstr>
      <vt:lpstr>Binary Indexed (Fenwick) Tree</vt:lpstr>
      <vt:lpstr>Binary Indexed (Fenwick) Tree</vt:lpstr>
      <vt:lpstr>Binary Indexed (Fenwick) Tree</vt:lpstr>
      <vt:lpstr>PowerPoint Presentation</vt:lpstr>
      <vt:lpstr>Back to Fibonacci</vt:lpstr>
      <vt:lpstr>Longest Common Subsequence  </vt:lpstr>
      <vt:lpstr>Longest Common Subsequence  </vt:lpstr>
      <vt:lpstr>The Knapsack Problem</vt:lpstr>
      <vt:lpstr>The Knapsack DP: False Start</vt:lpstr>
      <vt:lpstr>The Knapsack DP: Adding a new Variable</vt:lpstr>
      <vt:lpstr>The Knapsack DP: Example</vt:lpstr>
      <vt:lpstr>All-pairs Shortest Paths: Floyd Warshall</vt:lpstr>
      <vt:lpstr>Graphs</vt:lpstr>
      <vt:lpstr>Graph Terminology</vt:lpstr>
      <vt:lpstr>Depth First Search (DFS)</vt:lpstr>
      <vt:lpstr>DFS Usage: Topological Sort</vt:lpstr>
      <vt:lpstr>DFS Usage: Topological Sort</vt:lpstr>
      <vt:lpstr>Breadth-First Search (BFS)</vt:lpstr>
      <vt:lpstr>Shortest Path in Undirected Graphs</vt:lpstr>
      <vt:lpstr>Connected Components</vt:lpstr>
      <vt:lpstr>Spanning Tree</vt:lpstr>
      <vt:lpstr>Minimum Spanning Tree</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Single Source Shortest Paths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Abolfazl Kazemi</dc:creator>
  <cp:lastModifiedBy>Abolfazl Kazemi</cp:lastModifiedBy>
  <cp:revision>149</cp:revision>
  <dcterms:created xsi:type="dcterms:W3CDTF">2022-01-25T16:24:57Z</dcterms:created>
  <dcterms:modified xsi:type="dcterms:W3CDTF">2024-08-02T21:52:45Z</dcterms:modified>
</cp:coreProperties>
</file>